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99" r:id="rId4"/>
    <p:sldMasterId id="2147483711" r:id="rId5"/>
  </p:sldMasterIdLst>
  <p:notesMasterIdLst>
    <p:notesMasterId r:id="rId44"/>
  </p:notesMasterIdLst>
  <p:sldIdLst>
    <p:sldId id="256" r:id="rId6"/>
    <p:sldId id="257" r:id="rId7"/>
    <p:sldId id="258" r:id="rId8"/>
    <p:sldId id="289" r:id="rId9"/>
    <p:sldId id="310" r:id="rId10"/>
    <p:sldId id="322" r:id="rId11"/>
    <p:sldId id="264" r:id="rId12"/>
    <p:sldId id="323" r:id="rId13"/>
    <p:sldId id="324" r:id="rId14"/>
    <p:sldId id="325" r:id="rId15"/>
    <p:sldId id="326" r:id="rId16"/>
    <p:sldId id="337" r:id="rId17"/>
    <p:sldId id="334" r:id="rId18"/>
    <p:sldId id="335" r:id="rId19"/>
    <p:sldId id="336" r:id="rId20"/>
    <p:sldId id="329" r:id="rId21"/>
    <p:sldId id="330" r:id="rId22"/>
    <p:sldId id="331" r:id="rId23"/>
    <p:sldId id="332" r:id="rId24"/>
    <p:sldId id="269" r:id="rId25"/>
    <p:sldId id="309" r:id="rId26"/>
    <p:sldId id="292" r:id="rId27"/>
    <p:sldId id="275" r:id="rId28"/>
    <p:sldId id="276" r:id="rId29"/>
    <p:sldId id="343" r:id="rId30"/>
    <p:sldId id="344" r:id="rId31"/>
    <p:sldId id="342" r:id="rId32"/>
    <p:sldId id="341" r:id="rId33"/>
    <p:sldId id="339" r:id="rId34"/>
    <p:sldId id="350" r:id="rId35"/>
    <p:sldId id="351" r:id="rId36"/>
    <p:sldId id="352" r:id="rId37"/>
    <p:sldId id="353" r:id="rId38"/>
    <p:sldId id="278" r:id="rId39"/>
    <p:sldId id="320" r:id="rId40"/>
    <p:sldId id="354" r:id="rId41"/>
    <p:sldId id="284" r:id="rId42"/>
    <p:sldId id="355" r:id="rId43"/>
  </p:sldIdLst>
  <p:sldSz cx="9144000" cy="6858000" type="screen4x3"/>
  <p:notesSz cx="6858000" cy="9144000"/>
  <p:defaultTextStyle>
    <a:defPPr>
      <a:defRPr lang="ru-RU"/>
    </a:defPPr>
    <a:lvl1pPr marL="0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21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32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41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52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062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072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083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38F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98" y="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4EEFBA-2F21-E942-9B6E-319C8C188045}" type="doc">
      <dgm:prSet loTypeId="urn:microsoft.com/office/officeart/2005/8/layout/cycle8" loCatId="" qsTypeId="urn:microsoft.com/office/officeart/2005/8/quickstyle/simple4" qsCatId="simple" csTypeId="urn:microsoft.com/office/officeart/2005/8/colors/colorful1#1" csCatId="colorful" phldr="1"/>
      <dgm:spPr/>
    </dgm:pt>
    <dgm:pt modelId="{DAB4AD7B-C1C0-7847-94A5-E88EEFFBC92A}">
      <dgm:prSet phldrT="[Текст]" custT="1"/>
      <dgm:spPr/>
      <dgm:t>
        <a:bodyPr/>
        <a:lstStyle/>
        <a:p>
          <a:pPr algn="ctr"/>
          <a:r>
            <a:rPr lang="ru-RU" sz="1800" dirty="0" smtClean="0"/>
            <a:t>Сокращение и</a:t>
          </a:r>
          <a:r>
            <a:rPr lang="en-US" sz="1800" dirty="0" smtClean="0"/>
            <a:t/>
          </a:r>
          <a:br>
            <a:rPr lang="en-US" sz="1800" dirty="0" smtClean="0"/>
          </a:br>
          <a:r>
            <a:rPr lang="ru-RU" sz="1800" dirty="0" smtClean="0"/>
            <a:t>оптимизация потерь</a:t>
          </a:r>
          <a:endParaRPr lang="ru-RU" sz="1800" dirty="0"/>
        </a:p>
      </dgm:t>
    </dgm:pt>
    <dgm:pt modelId="{EE4193B8-3204-DE4B-B601-3C1DA53B367F}" type="parTrans" cxnId="{BD16AB5F-B2AD-8049-8F59-1FC9821A6332}">
      <dgm:prSet/>
      <dgm:spPr/>
      <dgm:t>
        <a:bodyPr/>
        <a:lstStyle/>
        <a:p>
          <a:pPr algn="ctr"/>
          <a:endParaRPr lang="ru-RU"/>
        </a:p>
      </dgm:t>
    </dgm:pt>
    <dgm:pt modelId="{C9786B8E-CB7D-6540-A191-A7700FB18F88}" type="sibTrans" cxnId="{BD16AB5F-B2AD-8049-8F59-1FC9821A6332}">
      <dgm:prSet/>
      <dgm:spPr/>
      <dgm:t>
        <a:bodyPr/>
        <a:lstStyle/>
        <a:p>
          <a:pPr algn="ctr"/>
          <a:endParaRPr lang="ru-RU"/>
        </a:p>
      </dgm:t>
    </dgm:pt>
    <dgm:pt modelId="{39A207DA-0A56-1B40-9F4E-BC4B8FEAA7D4}">
      <dgm:prSet phldrT="[Текст]" custT="1"/>
      <dgm:spPr/>
      <dgm:t>
        <a:bodyPr/>
        <a:lstStyle/>
        <a:p>
          <a:pPr algn="ctr"/>
          <a:r>
            <a:rPr lang="ru-RU" sz="1800" dirty="0" smtClean="0"/>
            <a:t>Увеличение </a:t>
          </a:r>
        </a:p>
        <a:p>
          <a:pPr algn="ctr"/>
          <a:r>
            <a:rPr lang="ru-RU" sz="1800" dirty="0" smtClean="0"/>
            <a:t>надежности</a:t>
          </a:r>
          <a:endParaRPr lang="ru-RU" sz="1800" dirty="0"/>
        </a:p>
      </dgm:t>
    </dgm:pt>
    <dgm:pt modelId="{29D30933-A3ED-FB44-BEA6-CF2903838DBE}" type="parTrans" cxnId="{3C32B688-8677-974F-89AA-3DDCE7096061}">
      <dgm:prSet/>
      <dgm:spPr/>
      <dgm:t>
        <a:bodyPr/>
        <a:lstStyle/>
        <a:p>
          <a:pPr algn="ctr"/>
          <a:endParaRPr lang="ru-RU"/>
        </a:p>
      </dgm:t>
    </dgm:pt>
    <dgm:pt modelId="{0127F0F6-93C7-9C4E-9521-305F49577C20}" type="sibTrans" cxnId="{3C32B688-8677-974F-89AA-3DDCE7096061}">
      <dgm:prSet/>
      <dgm:spPr/>
      <dgm:t>
        <a:bodyPr/>
        <a:lstStyle/>
        <a:p>
          <a:pPr algn="ctr"/>
          <a:endParaRPr lang="ru-RU"/>
        </a:p>
      </dgm:t>
    </dgm:pt>
    <dgm:pt modelId="{D510A540-D1BD-4482-A2E9-5BA61D461489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1800" dirty="0" smtClean="0"/>
            <a:t>Оптимизация издержек на внедрение и эксплуатацию</a:t>
          </a:r>
        </a:p>
        <a:p>
          <a:pPr algn="ctr">
            <a:spcAft>
              <a:spcPts val="0"/>
            </a:spcAft>
          </a:pPr>
          <a:r>
            <a:rPr lang="ru-RU" sz="1800" dirty="0" smtClean="0"/>
            <a:t>системы</a:t>
          </a:r>
          <a:endParaRPr lang="ru-RU" sz="1800" dirty="0"/>
        </a:p>
      </dgm:t>
    </dgm:pt>
    <dgm:pt modelId="{EB43F581-C7AC-459D-82D3-8A934505F008}" type="parTrans" cxnId="{72AF800B-3F10-4429-868B-D8E4BF5A5E54}">
      <dgm:prSet/>
      <dgm:spPr/>
      <dgm:t>
        <a:bodyPr/>
        <a:lstStyle/>
        <a:p>
          <a:pPr algn="ctr"/>
          <a:endParaRPr lang="ru-RU"/>
        </a:p>
      </dgm:t>
    </dgm:pt>
    <dgm:pt modelId="{7BDBED28-F52F-4D63-9E46-0F29D1CA13A6}" type="sibTrans" cxnId="{72AF800B-3F10-4429-868B-D8E4BF5A5E54}">
      <dgm:prSet/>
      <dgm:spPr/>
      <dgm:t>
        <a:bodyPr/>
        <a:lstStyle/>
        <a:p>
          <a:pPr algn="ctr"/>
          <a:endParaRPr lang="ru-RU"/>
        </a:p>
      </dgm:t>
    </dgm:pt>
    <dgm:pt modelId="{C6F711F8-0A05-E44B-9AE8-7F9558BB9DB9}" type="pres">
      <dgm:prSet presAssocID="{E04EEFBA-2F21-E942-9B6E-319C8C188045}" presName="compositeShape" presStyleCnt="0">
        <dgm:presLayoutVars>
          <dgm:chMax val="7"/>
          <dgm:dir/>
          <dgm:resizeHandles val="exact"/>
        </dgm:presLayoutVars>
      </dgm:prSet>
      <dgm:spPr/>
    </dgm:pt>
    <dgm:pt modelId="{2E9BFE42-7840-2941-B69A-674FC3B36533}" type="pres">
      <dgm:prSet presAssocID="{E04EEFBA-2F21-E942-9B6E-319C8C188045}" presName="wedge1" presStyleLbl="node1" presStyleIdx="0" presStyleCnt="3" custScaleX="117318" custScaleY="109868" custLinFactNeighborX="-37561" custLinFactNeighborY="1902"/>
      <dgm:spPr/>
      <dgm:t>
        <a:bodyPr/>
        <a:lstStyle/>
        <a:p>
          <a:endParaRPr lang="ru-RU"/>
        </a:p>
      </dgm:t>
    </dgm:pt>
    <dgm:pt modelId="{22029365-8BCF-4A4E-BAA5-E9E3A694D5E4}" type="pres">
      <dgm:prSet presAssocID="{E04EEFBA-2F21-E942-9B6E-319C8C188045}" presName="dummy1a" presStyleCnt="0"/>
      <dgm:spPr/>
    </dgm:pt>
    <dgm:pt modelId="{6690B595-A82C-4A48-BEBC-44E855631528}" type="pres">
      <dgm:prSet presAssocID="{E04EEFBA-2F21-E942-9B6E-319C8C188045}" presName="dummy1b" presStyleCnt="0"/>
      <dgm:spPr/>
    </dgm:pt>
    <dgm:pt modelId="{216A693B-D5D8-814F-AD29-83158F196E4A}" type="pres">
      <dgm:prSet presAssocID="{E04EEFBA-2F21-E942-9B6E-319C8C18804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F53CC2-4C1C-1743-AB30-3A2FE09FEF43}" type="pres">
      <dgm:prSet presAssocID="{E04EEFBA-2F21-E942-9B6E-319C8C188045}" presName="wedge2" presStyleLbl="node1" presStyleIdx="1" presStyleCnt="3" custScaleX="117318" custScaleY="109868" custLinFactNeighborX="-37804" custLinFactNeighborY="1866"/>
      <dgm:spPr/>
      <dgm:t>
        <a:bodyPr/>
        <a:lstStyle/>
        <a:p>
          <a:endParaRPr lang="ru-RU"/>
        </a:p>
      </dgm:t>
    </dgm:pt>
    <dgm:pt modelId="{8AFCD3E6-72BF-B444-BE04-F5BA7476F962}" type="pres">
      <dgm:prSet presAssocID="{E04EEFBA-2F21-E942-9B6E-319C8C188045}" presName="dummy2a" presStyleCnt="0"/>
      <dgm:spPr/>
    </dgm:pt>
    <dgm:pt modelId="{97C85429-4222-4640-9D0A-ABCCC9182F58}" type="pres">
      <dgm:prSet presAssocID="{E04EEFBA-2F21-E942-9B6E-319C8C188045}" presName="dummy2b" presStyleCnt="0"/>
      <dgm:spPr/>
    </dgm:pt>
    <dgm:pt modelId="{3FB38368-7569-CC46-B5AC-878F45992DCE}" type="pres">
      <dgm:prSet presAssocID="{E04EEFBA-2F21-E942-9B6E-319C8C18804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128B1C-4075-0940-B137-8D22F9FE4D3F}" type="pres">
      <dgm:prSet presAssocID="{E04EEFBA-2F21-E942-9B6E-319C8C188045}" presName="wedge3" presStyleLbl="node1" presStyleIdx="2" presStyleCnt="3" custScaleX="117318" custScaleY="109868" custLinFactNeighborX="-37561" custLinFactNeighborY="1902"/>
      <dgm:spPr/>
      <dgm:t>
        <a:bodyPr/>
        <a:lstStyle/>
        <a:p>
          <a:endParaRPr lang="ru-RU"/>
        </a:p>
      </dgm:t>
    </dgm:pt>
    <dgm:pt modelId="{C322D11E-A818-C147-96C4-301DD1AD0102}" type="pres">
      <dgm:prSet presAssocID="{E04EEFBA-2F21-E942-9B6E-319C8C188045}" presName="dummy3a" presStyleCnt="0"/>
      <dgm:spPr/>
    </dgm:pt>
    <dgm:pt modelId="{1C93D1CD-04F7-D945-85CC-48F9E4171269}" type="pres">
      <dgm:prSet presAssocID="{E04EEFBA-2F21-E942-9B6E-319C8C188045}" presName="dummy3b" presStyleCnt="0"/>
      <dgm:spPr/>
    </dgm:pt>
    <dgm:pt modelId="{4FE1F3FE-0731-BE42-8B07-AFD8A061EDD5}" type="pres">
      <dgm:prSet presAssocID="{E04EEFBA-2F21-E942-9B6E-319C8C18804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1A3438-F944-0549-9F1B-B23A0AEDC853}" type="pres">
      <dgm:prSet presAssocID="{C9786B8E-CB7D-6540-A191-A7700FB18F88}" presName="arrowWedge1" presStyleLbl="fgSibTrans2D1" presStyleIdx="0" presStyleCnt="3" custScaleX="117318" custScaleY="109868"/>
      <dgm:spPr/>
    </dgm:pt>
    <dgm:pt modelId="{C774F030-4F70-4AA7-AF5C-F72A4DADBF1F}" type="pres">
      <dgm:prSet presAssocID="{7BDBED28-F52F-4D63-9E46-0F29D1CA13A6}" presName="arrowWedge2" presStyleLbl="fgSibTrans2D1" presStyleIdx="1" presStyleCnt="3" custScaleX="110987" custScaleY="111279" custLinFactNeighborY="-221"/>
      <dgm:spPr/>
    </dgm:pt>
    <dgm:pt modelId="{D4C0A033-E449-42A9-9B22-E89319B1F205}" type="pres">
      <dgm:prSet presAssocID="{0127F0F6-93C7-9C4E-9521-305F49577C20}" presName="arrowWedge3" presStyleLbl="fgSibTrans2D1" presStyleIdx="2" presStyleCnt="3" custScaleX="117318" custScaleY="109868"/>
      <dgm:spPr/>
    </dgm:pt>
  </dgm:ptLst>
  <dgm:cxnLst>
    <dgm:cxn modelId="{57B56C0C-95D4-4D80-8B30-CB045C6948C5}" type="presOf" srcId="{39A207DA-0A56-1B40-9F4E-BC4B8FEAA7D4}" destId="{50128B1C-4075-0940-B137-8D22F9FE4D3F}" srcOrd="0" destOrd="0" presId="urn:microsoft.com/office/officeart/2005/8/layout/cycle8"/>
    <dgm:cxn modelId="{3C32B688-8677-974F-89AA-3DDCE7096061}" srcId="{E04EEFBA-2F21-E942-9B6E-319C8C188045}" destId="{39A207DA-0A56-1B40-9F4E-BC4B8FEAA7D4}" srcOrd="2" destOrd="0" parTransId="{29D30933-A3ED-FB44-BEA6-CF2903838DBE}" sibTransId="{0127F0F6-93C7-9C4E-9521-305F49577C20}"/>
    <dgm:cxn modelId="{AA7F5FCE-4DE6-4FAA-AF22-543E893F13F4}" type="presOf" srcId="{39A207DA-0A56-1B40-9F4E-BC4B8FEAA7D4}" destId="{4FE1F3FE-0731-BE42-8B07-AFD8A061EDD5}" srcOrd="1" destOrd="0" presId="urn:microsoft.com/office/officeart/2005/8/layout/cycle8"/>
    <dgm:cxn modelId="{467CCDE7-7DDB-420E-9D45-B59B51C35ECB}" type="presOf" srcId="{DAB4AD7B-C1C0-7847-94A5-E88EEFFBC92A}" destId="{216A693B-D5D8-814F-AD29-83158F196E4A}" srcOrd="1" destOrd="0" presId="urn:microsoft.com/office/officeart/2005/8/layout/cycle8"/>
    <dgm:cxn modelId="{BD16AB5F-B2AD-8049-8F59-1FC9821A6332}" srcId="{E04EEFBA-2F21-E942-9B6E-319C8C188045}" destId="{DAB4AD7B-C1C0-7847-94A5-E88EEFFBC92A}" srcOrd="0" destOrd="0" parTransId="{EE4193B8-3204-DE4B-B601-3C1DA53B367F}" sibTransId="{C9786B8E-CB7D-6540-A191-A7700FB18F88}"/>
    <dgm:cxn modelId="{636813BA-29AC-469C-A100-BD949FD1FDAB}" type="presOf" srcId="{DAB4AD7B-C1C0-7847-94A5-E88EEFFBC92A}" destId="{2E9BFE42-7840-2941-B69A-674FC3B36533}" srcOrd="0" destOrd="0" presId="urn:microsoft.com/office/officeart/2005/8/layout/cycle8"/>
    <dgm:cxn modelId="{A040F10F-762A-46B5-B6B2-4B4DDFB00F63}" type="presOf" srcId="{E04EEFBA-2F21-E942-9B6E-319C8C188045}" destId="{C6F711F8-0A05-E44B-9AE8-7F9558BB9DB9}" srcOrd="0" destOrd="0" presId="urn:microsoft.com/office/officeart/2005/8/layout/cycle8"/>
    <dgm:cxn modelId="{72AF800B-3F10-4429-868B-D8E4BF5A5E54}" srcId="{E04EEFBA-2F21-E942-9B6E-319C8C188045}" destId="{D510A540-D1BD-4482-A2E9-5BA61D461489}" srcOrd="1" destOrd="0" parTransId="{EB43F581-C7AC-459D-82D3-8A934505F008}" sibTransId="{7BDBED28-F52F-4D63-9E46-0F29D1CA13A6}"/>
    <dgm:cxn modelId="{02E9B1BD-48D9-492D-91DF-EE4E27FE9915}" type="presOf" srcId="{D510A540-D1BD-4482-A2E9-5BA61D461489}" destId="{3FB38368-7569-CC46-B5AC-878F45992DCE}" srcOrd="1" destOrd="0" presId="urn:microsoft.com/office/officeart/2005/8/layout/cycle8"/>
    <dgm:cxn modelId="{A348AAAD-5274-4747-881D-09E675F55C84}" type="presOf" srcId="{D510A540-D1BD-4482-A2E9-5BA61D461489}" destId="{66F53CC2-4C1C-1743-AB30-3A2FE09FEF43}" srcOrd="0" destOrd="0" presId="urn:microsoft.com/office/officeart/2005/8/layout/cycle8"/>
    <dgm:cxn modelId="{11010100-EE2E-44AC-AD55-230D98408905}" type="presParOf" srcId="{C6F711F8-0A05-E44B-9AE8-7F9558BB9DB9}" destId="{2E9BFE42-7840-2941-B69A-674FC3B36533}" srcOrd="0" destOrd="0" presId="urn:microsoft.com/office/officeart/2005/8/layout/cycle8"/>
    <dgm:cxn modelId="{92C3AA7F-4592-473E-96F1-1EE5EA7B8347}" type="presParOf" srcId="{C6F711F8-0A05-E44B-9AE8-7F9558BB9DB9}" destId="{22029365-8BCF-4A4E-BAA5-E9E3A694D5E4}" srcOrd="1" destOrd="0" presId="urn:microsoft.com/office/officeart/2005/8/layout/cycle8"/>
    <dgm:cxn modelId="{2B507C5B-4EA1-4083-B557-F3E4CD948642}" type="presParOf" srcId="{C6F711F8-0A05-E44B-9AE8-7F9558BB9DB9}" destId="{6690B595-A82C-4A48-BEBC-44E855631528}" srcOrd="2" destOrd="0" presId="urn:microsoft.com/office/officeart/2005/8/layout/cycle8"/>
    <dgm:cxn modelId="{4FB3C0A4-9FC4-46CC-9629-F868AC362736}" type="presParOf" srcId="{C6F711F8-0A05-E44B-9AE8-7F9558BB9DB9}" destId="{216A693B-D5D8-814F-AD29-83158F196E4A}" srcOrd="3" destOrd="0" presId="urn:microsoft.com/office/officeart/2005/8/layout/cycle8"/>
    <dgm:cxn modelId="{BF863E3D-FB49-4AA5-9BCC-60E57D0C7038}" type="presParOf" srcId="{C6F711F8-0A05-E44B-9AE8-7F9558BB9DB9}" destId="{66F53CC2-4C1C-1743-AB30-3A2FE09FEF43}" srcOrd="4" destOrd="0" presId="urn:microsoft.com/office/officeart/2005/8/layout/cycle8"/>
    <dgm:cxn modelId="{FA334F42-45C2-450A-959D-99ABCB4A761D}" type="presParOf" srcId="{C6F711F8-0A05-E44B-9AE8-7F9558BB9DB9}" destId="{8AFCD3E6-72BF-B444-BE04-F5BA7476F962}" srcOrd="5" destOrd="0" presId="urn:microsoft.com/office/officeart/2005/8/layout/cycle8"/>
    <dgm:cxn modelId="{E9D10C47-DE78-451C-A235-93AE9681A959}" type="presParOf" srcId="{C6F711F8-0A05-E44B-9AE8-7F9558BB9DB9}" destId="{97C85429-4222-4640-9D0A-ABCCC9182F58}" srcOrd="6" destOrd="0" presId="urn:microsoft.com/office/officeart/2005/8/layout/cycle8"/>
    <dgm:cxn modelId="{60690BCE-5C4A-4F0A-A4C0-127A57135C0C}" type="presParOf" srcId="{C6F711F8-0A05-E44B-9AE8-7F9558BB9DB9}" destId="{3FB38368-7569-CC46-B5AC-878F45992DCE}" srcOrd="7" destOrd="0" presId="urn:microsoft.com/office/officeart/2005/8/layout/cycle8"/>
    <dgm:cxn modelId="{3B850163-0D21-4266-A307-227F335DEBA8}" type="presParOf" srcId="{C6F711F8-0A05-E44B-9AE8-7F9558BB9DB9}" destId="{50128B1C-4075-0940-B137-8D22F9FE4D3F}" srcOrd="8" destOrd="0" presId="urn:microsoft.com/office/officeart/2005/8/layout/cycle8"/>
    <dgm:cxn modelId="{BDF53FB2-5C93-417E-ADF6-F3295BD41012}" type="presParOf" srcId="{C6F711F8-0A05-E44B-9AE8-7F9558BB9DB9}" destId="{C322D11E-A818-C147-96C4-301DD1AD0102}" srcOrd="9" destOrd="0" presId="urn:microsoft.com/office/officeart/2005/8/layout/cycle8"/>
    <dgm:cxn modelId="{2C85A262-DCFF-42C9-810F-03EEAF2B9230}" type="presParOf" srcId="{C6F711F8-0A05-E44B-9AE8-7F9558BB9DB9}" destId="{1C93D1CD-04F7-D945-85CC-48F9E4171269}" srcOrd="10" destOrd="0" presId="urn:microsoft.com/office/officeart/2005/8/layout/cycle8"/>
    <dgm:cxn modelId="{8510FC54-D1CF-42D3-AB28-A4800B97AD7B}" type="presParOf" srcId="{C6F711F8-0A05-E44B-9AE8-7F9558BB9DB9}" destId="{4FE1F3FE-0731-BE42-8B07-AFD8A061EDD5}" srcOrd="11" destOrd="0" presId="urn:microsoft.com/office/officeart/2005/8/layout/cycle8"/>
    <dgm:cxn modelId="{07A93178-38DC-4FB2-8709-EBB4EAECEB4F}" type="presParOf" srcId="{C6F711F8-0A05-E44B-9AE8-7F9558BB9DB9}" destId="{871A3438-F944-0549-9F1B-B23A0AEDC853}" srcOrd="12" destOrd="0" presId="urn:microsoft.com/office/officeart/2005/8/layout/cycle8"/>
    <dgm:cxn modelId="{F420E1FD-8877-444E-93A1-9FB1A6F68F60}" type="presParOf" srcId="{C6F711F8-0A05-E44B-9AE8-7F9558BB9DB9}" destId="{C774F030-4F70-4AA7-AF5C-F72A4DADBF1F}" srcOrd="13" destOrd="0" presId="urn:microsoft.com/office/officeart/2005/8/layout/cycle8"/>
    <dgm:cxn modelId="{A8161AC8-F21F-4629-B706-232DAD5FB3F7}" type="presParOf" srcId="{C6F711F8-0A05-E44B-9AE8-7F9558BB9DB9}" destId="{D4C0A033-E449-42A9-9B22-E89319B1F205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E9BFE42-7840-2941-B69A-674FC3B36533}">
      <dsp:nvSpPr>
        <dsp:cNvPr id="0" name=""/>
        <dsp:cNvSpPr/>
      </dsp:nvSpPr>
      <dsp:spPr>
        <a:xfrm>
          <a:off x="-407371" y="202105"/>
          <a:ext cx="5038288" cy="4718344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Сокращение и</a:t>
          </a:r>
          <a:r>
            <a:rPr lang="en-US" sz="1800" kern="1200" dirty="0" smtClean="0"/>
            <a:t/>
          </a:r>
          <a:br>
            <a:rPr lang="en-US" sz="1800" kern="1200" dirty="0" smtClean="0"/>
          </a:br>
          <a:r>
            <a:rPr lang="ru-RU" sz="1800" kern="1200" dirty="0" smtClean="0"/>
            <a:t>оптимизация потерь</a:t>
          </a:r>
          <a:endParaRPr lang="ru-RU" sz="1800" kern="1200" dirty="0"/>
        </a:p>
      </dsp:txBody>
      <dsp:txXfrm>
        <a:off x="2247926" y="1201945"/>
        <a:ext cx="1799388" cy="1404269"/>
      </dsp:txXfrm>
    </dsp:sp>
    <dsp:sp modelId="{66F53CC2-4C1C-1743-AB30-3A2FE09FEF43}">
      <dsp:nvSpPr>
        <dsp:cNvPr id="0" name=""/>
        <dsp:cNvSpPr/>
      </dsp:nvSpPr>
      <dsp:spPr>
        <a:xfrm>
          <a:off x="-506254" y="353936"/>
          <a:ext cx="5038288" cy="4718344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Оптимизация издержек на внедрение и эксплуатацию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системы</a:t>
          </a:r>
          <a:endParaRPr lang="ru-RU" sz="1800" kern="1200" dirty="0"/>
        </a:p>
      </dsp:txBody>
      <dsp:txXfrm>
        <a:off x="693337" y="3415243"/>
        <a:ext cx="2699083" cy="1235756"/>
      </dsp:txXfrm>
    </dsp:sp>
    <dsp:sp modelId="{50128B1C-4075-0940-B137-8D22F9FE4D3F}">
      <dsp:nvSpPr>
        <dsp:cNvPr id="0" name=""/>
        <dsp:cNvSpPr/>
      </dsp:nvSpPr>
      <dsp:spPr>
        <a:xfrm>
          <a:off x="-584266" y="202105"/>
          <a:ext cx="5038288" cy="4718344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Увеличение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надежности</a:t>
          </a:r>
          <a:endParaRPr lang="ru-RU" sz="1800" kern="1200" dirty="0"/>
        </a:p>
      </dsp:txBody>
      <dsp:txXfrm>
        <a:off x="-664" y="1201945"/>
        <a:ext cx="1799388" cy="1404269"/>
      </dsp:txXfrm>
    </dsp:sp>
    <dsp:sp modelId="{871A3438-F944-0549-9F1B-B23A0AEDC853}">
      <dsp:nvSpPr>
        <dsp:cNvPr id="0" name=""/>
        <dsp:cNvSpPr/>
      </dsp:nvSpPr>
      <dsp:spPr>
        <a:xfrm>
          <a:off x="-722568" y="-91933"/>
          <a:ext cx="5662076" cy="530251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74F030-4F70-4AA7-AF5C-F72A4DADBF1F}">
      <dsp:nvSpPr>
        <dsp:cNvPr id="0" name=""/>
        <dsp:cNvSpPr/>
      </dsp:nvSpPr>
      <dsp:spPr>
        <a:xfrm>
          <a:off x="-669030" y="14910"/>
          <a:ext cx="5356525" cy="537061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C0A033-E449-42A9-9B22-E89319B1F205}">
      <dsp:nvSpPr>
        <dsp:cNvPr id="0" name=""/>
        <dsp:cNvSpPr/>
      </dsp:nvSpPr>
      <dsp:spPr>
        <a:xfrm>
          <a:off x="-900171" y="-91933"/>
          <a:ext cx="5662076" cy="530251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7716C-0FE7-4E33-872C-36B24EE5AE1A}" type="datetimeFigureOut">
              <a:rPr lang="ru-RU" smtClean="0"/>
              <a:pPr/>
              <a:t>13.07.2016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710BF-D279-4263-8B78-6741755AA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6972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/>
              <a:pPr/>
              <a:t>13.07.2016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93186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/>
              <a:pPr/>
              <a:t>13.07.2016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29110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/>
              <a:pPr/>
              <a:t>13.07.2016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922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36254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4" y="273355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4" y="1604841"/>
            <a:ext cx="8228763" cy="397748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4955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174" y="273355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174" y="1604841"/>
            <a:ext cx="8228763" cy="3977484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1526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174" y="273355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172" y="1604841"/>
            <a:ext cx="4015600" cy="3977484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927" y="1604841"/>
            <a:ext cx="4015600" cy="3977484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2638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174" y="273355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3049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174" y="273356"/>
            <a:ext cx="8228763" cy="530864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2192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174" y="273355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172" y="1604845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172" y="3682580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927" y="1604841"/>
            <a:ext cx="4015600" cy="3977484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6893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174" y="273355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172" y="1604841"/>
            <a:ext cx="4015600" cy="3977484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927" y="1604845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927" y="3682580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286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/>
              <a:pPr/>
              <a:t>13.07.2016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4486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174" y="273355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172" y="1604845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927" y="1604845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174" y="3682580"/>
            <a:ext cx="8228763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8215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174" y="273355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174" y="1604845"/>
            <a:ext cx="8228763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174" y="3682580"/>
            <a:ext cx="8228763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5330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174" y="273355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172" y="1604845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927" y="1604845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927" y="3682580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172" y="3682580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1732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174" y="273355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174" y="1604841"/>
            <a:ext cx="8228763" cy="3977484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174" y="1604841"/>
            <a:ext cx="8228763" cy="3977484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Рисунок 36"/>
          <p:cNvPicPr/>
          <p:nvPr/>
        </p:nvPicPr>
        <p:blipFill>
          <a:blip r:embed="rId2" cstate="print"/>
          <a:stretch/>
        </p:blipFill>
        <p:spPr>
          <a:xfrm>
            <a:off x="2079151" y="1604515"/>
            <a:ext cx="4984477" cy="3977484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2" cstate="print"/>
          <a:stretch/>
        </p:blipFill>
        <p:spPr>
          <a:xfrm>
            <a:off x="2079151" y="1604515"/>
            <a:ext cx="4984477" cy="39774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434070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448781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4" y="273354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4" y="1604841"/>
            <a:ext cx="8228763" cy="397748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2599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174" y="273354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174" y="1604841"/>
            <a:ext cx="8228763" cy="3977484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20377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174" y="273354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172" y="1604841"/>
            <a:ext cx="4015600" cy="3977484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927" y="1604841"/>
            <a:ext cx="4015600" cy="3977484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2757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174" y="273354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0427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174" y="273354"/>
            <a:ext cx="8228763" cy="530864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9342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/>
              <a:pPr/>
              <a:t>13.07.2016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6937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174" y="273354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172" y="1604843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172" y="3682580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927" y="1604841"/>
            <a:ext cx="4015600" cy="3977484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28103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174" y="273354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172" y="1604841"/>
            <a:ext cx="4015600" cy="3977484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927" y="1604843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927" y="3682580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28482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174" y="273354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172" y="1604843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927" y="1604843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174" y="3682580"/>
            <a:ext cx="8228763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4074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174" y="273354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174" y="1604843"/>
            <a:ext cx="8228763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174" y="3682580"/>
            <a:ext cx="8228763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46298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174" y="273354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172" y="1604843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927" y="1604843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927" y="3682580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172" y="3682580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42199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174" y="273354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174" y="1604841"/>
            <a:ext cx="8228763" cy="3977484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174" y="1604841"/>
            <a:ext cx="8228763" cy="3977484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9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Рисунок 36"/>
          <p:cNvPicPr/>
          <p:nvPr/>
        </p:nvPicPr>
        <p:blipFill>
          <a:blip r:embed="rId2" cstate="print"/>
          <a:stretch/>
        </p:blipFill>
        <p:spPr>
          <a:xfrm>
            <a:off x="2079151" y="1604515"/>
            <a:ext cx="4984477" cy="3977484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2" cstate="print"/>
          <a:stretch/>
        </p:blipFill>
        <p:spPr>
          <a:xfrm>
            <a:off x="2079151" y="1604515"/>
            <a:ext cx="4984477" cy="39774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70123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07841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07841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10076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3575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/>
              <a:pPr/>
              <a:t>13.07.2016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63044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15345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1300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09999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01915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83129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04054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60211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5880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1105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035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/>
              <a:pPr/>
              <a:t>13.07.2016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76886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53364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73539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3509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48216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76966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44061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1" indent="0">
              <a:buNone/>
              <a:defRPr sz="2400"/>
            </a:lvl3pPr>
            <a:lvl4pPr marL="1371032" indent="0">
              <a:buNone/>
              <a:defRPr sz="2000"/>
            </a:lvl4pPr>
            <a:lvl5pPr marL="1828041" indent="0">
              <a:buNone/>
              <a:defRPr sz="2000"/>
            </a:lvl5pPr>
            <a:lvl6pPr marL="2285052" indent="0">
              <a:buNone/>
              <a:defRPr sz="2000"/>
            </a:lvl6pPr>
            <a:lvl7pPr marL="2742062" indent="0">
              <a:buNone/>
              <a:defRPr sz="2000"/>
            </a:lvl7pPr>
            <a:lvl8pPr marL="3199072" indent="0">
              <a:buNone/>
              <a:defRPr sz="2000"/>
            </a:lvl8pPr>
            <a:lvl9pPr marL="365608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14250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073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6288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/>
              <a:pPr/>
              <a:t>13.07.2016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0019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/>
              <a:pPr/>
              <a:t>13.07.2016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7001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/>
              <a:pPr/>
              <a:t>13.07.2016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8619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1" indent="0">
              <a:buNone/>
              <a:defRPr sz="2400"/>
            </a:lvl3pPr>
            <a:lvl4pPr marL="1371032" indent="0">
              <a:buNone/>
              <a:defRPr sz="2000"/>
            </a:lvl4pPr>
            <a:lvl5pPr marL="1828041" indent="0">
              <a:buNone/>
              <a:defRPr sz="2000"/>
            </a:lvl5pPr>
            <a:lvl6pPr marL="2285052" indent="0">
              <a:buNone/>
              <a:defRPr sz="2000"/>
            </a:lvl6pPr>
            <a:lvl7pPr marL="2742062" indent="0">
              <a:buNone/>
              <a:defRPr sz="2000"/>
            </a:lvl7pPr>
            <a:lvl8pPr marL="3199072" indent="0">
              <a:buNone/>
              <a:defRPr sz="2000"/>
            </a:lvl8pPr>
            <a:lvl9pPr marL="365608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8B6B-DF8E-4849-BA6D-C17A9779229F}" type="datetimeFigureOut">
              <a:rPr lang="ru-RU" smtClean="0"/>
              <a:pPr/>
              <a:t>13.07.2016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878B-9216-4FA7-920C-C084338A8C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7969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0" tIns="45702" rIns="91400" bIns="4570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00" tIns="45702" rIns="91400" bIns="4570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88B6B-DF8E-4849-BA6D-C17A9779229F}" type="datetimeFigureOut">
              <a:rPr lang="ru-RU" smtClean="0"/>
              <a:pPr/>
              <a:t>13.07.2016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6878B-9216-4FA7-920C-C084338A8C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02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02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8" indent="-342758" algn="l" defTabSz="91402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2" indent="-285630" algn="l" defTabSz="91402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8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7" indent="-228506" algn="l" defTabSz="91402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47" indent="-228506" algn="l" defTabSz="91402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8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9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9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4" y="273355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174" y="1604841"/>
            <a:ext cx="8228763" cy="3977484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9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783409" lvl="1" indent="-29378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5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175114" lvl="2" indent="-261137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566818" lvl="3" indent="-195854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1958524" lvl="4" indent="-19585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350227" lvl="5" indent="-19585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2741934" lvl="6" indent="-19585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175" y="6247906"/>
            <a:ext cx="2130093" cy="472896"/>
          </a:xfrm>
          <a:prstGeom prst="rect">
            <a:avLst/>
          </a:prstGeom>
        </p:spPr>
        <p:txBody>
          <a:bodyPr lIns="0" tIns="0" rIns="0" bIns="0"/>
          <a:lstStyle/>
          <a:p>
            <a:pPr defTabSz="829108"/>
            <a:r>
              <a:rPr lang="ru-RU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&lt;дата/время&gt;</a:t>
            </a:r>
            <a:endParaRPr lang="ru-RU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7054" y="6247906"/>
            <a:ext cx="2898142" cy="472896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829108"/>
            <a:r>
              <a:rPr lang="ru-RU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&lt;нижний колонтитул&gt;</a:t>
            </a:r>
            <a:endParaRPr lang="ru-RU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5844" y="6247906"/>
            <a:ext cx="2130093" cy="472896"/>
          </a:xfrm>
          <a:prstGeom prst="rect">
            <a:avLst/>
          </a:prstGeom>
        </p:spPr>
        <p:txBody>
          <a:bodyPr lIns="0" tIns="0" rIns="0" bIns="0"/>
          <a:lstStyle/>
          <a:p>
            <a:pPr algn="r" defTabSz="829108"/>
            <a:fld id="{F5629762-2AE3-4D77-84E3-DFE22F8A7B9F}" type="slidenum">
              <a:rPr lang="ru-RU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 defTabSz="829108"/>
              <a:t>‹#›</a:t>
            </a:fld>
            <a:endParaRPr lang="ru-RU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227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/>
    <p:bodyStyle>
      <a:lvl1pPr marL="391867" indent="-293900"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4" y="273354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174" y="1604841"/>
            <a:ext cx="8228763" cy="3977484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9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783572" lvl="1" indent="-29384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5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175358" lvl="2" indent="-261191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567143" lvl="3" indent="-195894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1958930" lvl="4" indent="-19589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350715" lvl="5" indent="-19589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2742502" lvl="6" indent="-19589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174" y="6247906"/>
            <a:ext cx="2130093" cy="472896"/>
          </a:xfrm>
          <a:prstGeom prst="rect">
            <a:avLst/>
          </a:prstGeom>
        </p:spPr>
        <p:txBody>
          <a:bodyPr lIns="0" tIns="0" rIns="0" bIns="0"/>
          <a:lstStyle/>
          <a:p>
            <a:pPr defTabSz="829280"/>
            <a:r>
              <a:rPr lang="ru-RU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&lt;дата/время&gt;</a:t>
            </a:r>
            <a:endParaRPr lang="ru-RU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7054" y="6247906"/>
            <a:ext cx="2898142" cy="472896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829280"/>
            <a:r>
              <a:rPr lang="ru-RU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&lt;нижний колонтитул&gt;</a:t>
            </a:r>
            <a:endParaRPr lang="ru-RU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5844" y="6247906"/>
            <a:ext cx="2130093" cy="472896"/>
          </a:xfrm>
          <a:prstGeom prst="rect">
            <a:avLst/>
          </a:prstGeom>
        </p:spPr>
        <p:txBody>
          <a:bodyPr lIns="0" tIns="0" rIns="0" bIns="0"/>
          <a:lstStyle/>
          <a:p>
            <a:pPr algn="r" defTabSz="829280"/>
            <a:fld id="{F5629762-2AE3-4D77-84E3-DFE22F8A7B9F}" type="slidenum">
              <a:rPr lang="ru-RU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 defTabSz="829280"/>
              <a:t>‹#›</a:t>
            </a:fld>
            <a:endParaRPr lang="ru-RU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647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735" r:id="rId13"/>
  </p:sldLayoutIdLst>
  <p:txStyles>
    <p:titleStyle/>
    <p:bodyStyle>
      <a:lvl1pPr marL="391867" indent="-293900"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904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0" tIns="45702" rIns="91400" bIns="4570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00" tIns="45702" rIns="91400" bIns="4570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88B6B-DF8E-4849-BA6D-C17A977922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6878B-9216-4FA7-920C-C084338A8C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260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02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8" indent="-342758" algn="l" defTabSz="91402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2" indent="-285630" algn="l" defTabSz="91402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8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7" indent="-228506" algn="l" defTabSz="91402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47" indent="-228506" algn="l" defTabSz="91402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8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9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9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208340170"/>
              </p:ext>
            </p:extLst>
          </p:nvPr>
        </p:nvGraphicFramePr>
        <p:xfrm>
          <a:off x="1030940" y="260648"/>
          <a:ext cx="7897040" cy="4248475"/>
        </p:xfrm>
        <a:graphic>
          <a:graphicData uri="http://schemas.openxmlformats.org/presentationml/2006/ole">
            <p:oleObj spid="_x0000_s1064" name="CorelDRAW" r:id="rId4" imgW="3672840" imgH="1981200" progId="">
              <p:embed/>
            </p:oleObj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187628" y="5373216"/>
            <a:ext cx="4875437" cy="923330"/>
          </a:xfrm>
          <a:prstGeom prst="rect">
            <a:avLst/>
          </a:prstGeom>
        </p:spPr>
        <p:txBody>
          <a:bodyPr wrap="none" lIns="91400" tIns="45702" rIns="91400" bIns="45702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лет на рынке</a:t>
            </a:r>
          </a:p>
        </p:txBody>
      </p:sp>
    </p:spTree>
    <p:extLst>
      <p:ext uri="{BB962C8B-B14F-4D97-AF65-F5344CB8AC3E}">
        <p14:creationId xmlns="" xmlns:p14="http://schemas.microsoft.com/office/powerpoint/2010/main" val="15016835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7848872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Таким образом должен осуществится переход от</a:t>
            </a:r>
            <a:endParaRPr lang="ru-RU" sz="2400" b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067944" y="2132856"/>
            <a:ext cx="0" cy="23762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283968" y="1772816"/>
            <a:ext cx="46440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На </a:t>
            </a:r>
            <a:r>
              <a:rPr lang="ru-RU" sz="2800" dirty="0"/>
              <a:t>международный протокол обмена данными </a:t>
            </a:r>
            <a:r>
              <a:rPr lang="en-US" sz="2800" dirty="0"/>
              <a:t>DLMS</a:t>
            </a:r>
            <a:r>
              <a:rPr lang="ru-RU" sz="2800" dirty="0"/>
              <a:t>/</a:t>
            </a:r>
            <a:r>
              <a:rPr lang="en-US" sz="2800" dirty="0"/>
              <a:t>COSEM </a:t>
            </a:r>
            <a:r>
              <a:rPr lang="ru-RU" sz="2800" dirty="0"/>
              <a:t>в соответствии со стандартом </a:t>
            </a:r>
            <a:r>
              <a:rPr lang="en-US" sz="2800" dirty="0"/>
              <a:t>IEC</a:t>
            </a:r>
            <a:r>
              <a:rPr lang="ru-RU" sz="2800" dirty="0"/>
              <a:t> 62056 (решение задачи - приборы учета (ПУ) разных производителей должны быть интероперабельны в АИИС КУЭ).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2132856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 smtClean="0"/>
              <a:t>Пропроритарных</a:t>
            </a:r>
            <a:r>
              <a:rPr lang="ru-RU" sz="3200" dirty="0" smtClean="0"/>
              <a:t> протоколов </a:t>
            </a:r>
            <a:r>
              <a:rPr lang="ru-RU" sz="3200" dirty="0"/>
              <a:t>обмена </a:t>
            </a:r>
            <a:r>
              <a:rPr lang="ru-RU" sz="3200" dirty="0" smtClean="0"/>
              <a:t>данными в ПУ</a:t>
            </a:r>
            <a:endParaRPr lang="ru-RU" sz="3200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2843808" y="1052736"/>
            <a:ext cx="237626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75496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5536" y="836712"/>
            <a:ext cx="828092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При выполнении выше перечисленных документов будет выполняться  ТОЛЬКО совместимость электросчетчиков  разных производителей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2" algn="ctr"/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2"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Остаются вне компетенции данных документов и  должны быть разработаны соответствующие стандарты: </a:t>
            </a:r>
          </a:p>
          <a:p>
            <a:pPr lvl="2" algn="ctr"/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marL="1200150" lvl="2" indent="-285750" algn="ctr">
              <a:buFontTx/>
              <a:buChar char="-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Связь между  счётчиком и  УСПД - выбор среды передачи и формата данных при обмене данными между счётчиком и УСПД.</a:t>
            </a:r>
          </a:p>
          <a:p>
            <a:pPr marL="1200150" lvl="2" indent="-285750" algn="ctr">
              <a:buFontTx/>
              <a:buChar char="-"/>
            </a:pP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marL="1200150" lvl="2" indent="-285750" algn="ctr">
              <a:buFontTx/>
              <a:buChar char="-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Требования к коммуникационному устройству (модему) и его совместимость с передающей средой.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75496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6" name="Прямая соединительная линия 45"/>
          <p:cNvCxnSpPr/>
          <p:nvPr/>
        </p:nvCxnSpPr>
        <p:spPr>
          <a:xfrm>
            <a:off x="251519" y="620688"/>
            <a:ext cx="86409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79512" y="4581128"/>
            <a:ext cx="86409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2771800" y="1270840"/>
            <a:ext cx="4824536" cy="12940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5872319" y="5780378"/>
            <a:ext cx="2160240" cy="7200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6372200" y="4088711"/>
            <a:ext cx="452724" cy="3824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>
            <a:off x="2956989" y="4088711"/>
            <a:ext cx="349702" cy="3824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Заголовок 1"/>
          <p:cNvSpPr txBox="1">
            <a:spLocks/>
          </p:cNvSpPr>
          <p:nvPr/>
        </p:nvSpPr>
        <p:spPr>
          <a:xfrm>
            <a:off x="0" y="5301208"/>
            <a:ext cx="1666089" cy="576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</a:rPr>
              <a:t>Нижний</a:t>
            </a:r>
            <a:r>
              <a:rPr lang="ru-RU" sz="1600" b="1" dirty="0" smtClean="0">
                <a:solidFill>
                  <a:schemeClr val="tx1"/>
                </a:solidFill>
              </a:rPr>
              <a:t>  </a:t>
            </a:r>
            <a:r>
              <a:rPr lang="ru-RU" sz="1700" b="1" dirty="0" smtClean="0">
                <a:solidFill>
                  <a:schemeClr val="tx1"/>
                </a:solidFill>
              </a:rPr>
              <a:t>уровень</a:t>
            </a:r>
            <a:endParaRPr lang="ru-RU" sz="1700" b="1" dirty="0">
              <a:solidFill>
                <a:schemeClr val="tx1"/>
              </a:solidFill>
            </a:endParaRP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2984986" y="1268760"/>
            <a:ext cx="3837100" cy="12179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 smtClean="0">
                <a:solidFill>
                  <a:schemeClr val="tx1"/>
                </a:solidFill>
              </a:rPr>
              <a:t>УСПД -МКС РиМ 099.03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на ОС </a:t>
            </a:r>
            <a:r>
              <a:rPr lang="en-US" sz="2000" dirty="0" smtClean="0">
                <a:solidFill>
                  <a:schemeClr val="tx1"/>
                </a:solidFill>
              </a:rPr>
              <a:t>Linux </a:t>
            </a:r>
            <a:r>
              <a:rPr lang="ru-RU" sz="2000" dirty="0" smtClean="0">
                <a:solidFill>
                  <a:schemeClr val="tx1"/>
                </a:solidFill>
              </a:rPr>
              <a:t>и БД </a:t>
            </a:r>
            <a:r>
              <a:rPr lang="en-US" sz="2000" dirty="0" smtClean="0">
                <a:solidFill>
                  <a:schemeClr val="tx1"/>
                </a:solidFill>
              </a:rPr>
              <a:t>SQL</a:t>
            </a:r>
            <a:endParaRPr lang="ru-RU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DLMS </a:t>
            </a:r>
            <a:r>
              <a:rPr lang="ru-RU" sz="2000" dirty="0" smtClean="0">
                <a:solidFill>
                  <a:schemeClr val="tx1"/>
                </a:solidFill>
              </a:rPr>
              <a:t>сервер и клиент 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>
          <a:xfrm>
            <a:off x="2843808" y="1137058"/>
            <a:ext cx="711795" cy="553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 smtClean="0">
                <a:solidFill>
                  <a:schemeClr val="tx2"/>
                </a:solidFill>
              </a:rPr>
              <a:t>GPRS</a:t>
            </a:r>
            <a:endParaRPr lang="ru-RU" sz="1600" dirty="0"/>
          </a:p>
        </p:txBody>
      </p:sp>
      <p:sp>
        <p:nvSpPr>
          <p:cNvPr id="55" name="Заголовок 1"/>
          <p:cNvSpPr txBox="1">
            <a:spLocks/>
          </p:cNvSpPr>
          <p:nvPr/>
        </p:nvSpPr>
        <p:spPr>
          <a:xfrm>
            <a:off x="5970159" y="1137059"/>
            <a:ext cx="1410153" cy="491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 smtClean="0">
                <a:solidFill>
                  <a:schemeClr val="tx2"/>
                </a:solidFill>
              </a:rPr>
              <a:t>Ethernet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3635896" y="4003356"/>
            <a:ext cx="2334263" cy="553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 smtClean="0">
                <a:solidFill>
                  <a:schemeClr val="tx2"/>
                </a:solidFill>
              </a:rPr>
              <a:t>PLC </a:t>
            </a:r>
            <a:r>
              <a:rPr lang="ru-RU" sz="1600" dirty="0" smtClean="0">
                <a:solidFill>
                  <a:schemeClr val="tx2"/>
                </a:solidFill>
              </a:rPr>
              <a:t>или </a:t>
            </a:r>
            <a:r>
              <a:rPr lang="en-US" sz="1600" dirty="0" smtClean="0">
                <a:solidFill>
                  <a:schemeClr val="tx2"/>
                </a:solidFill>
              </a:rPr>
              <a:t>RF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57" name="Заголовок 1"/>
          <p:cNvSpPr txBox="1">
            <a:spLocks/>
          </p:cNvSpPr>
          <p:nvPr/>
        </p:nvSpPr>
        <p:spPr>
          <a:xfrm>
            <a:off x="3635895" y="5208774"/>
            <a:ext cx="2334263" cy="553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 smtClean="0">
                <a:solidFill>
                  <a:schemeClr val="tx2"/>
                </a:solidFill>
              </a:rPr>
              <a:t>RS 485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5812705" y="5894727"/>
            <a:ext cx="2219415" cy="549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</a:rPr>
              <a:t>DLMS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COSEM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счетчик</a:t>
            </a:r>
            <a:endParaRPr lang="ru-RU" sz="2000" dirty="0">
              <a:solidFill>
                <a:schemeClr val="tx1"/>
              </a:solidFill>
            </a:endParaRPr>
          </a:p>
        </p:txBody>
      </p:sp>
      <p:grpSp>
        <p:nvGrpSpPr>
          <p:cNvPr id="2" name="Группа 58"/>
          <p:cNvGrpSpPr/>
          <p:nvPr/>
        </p:nvGrpSpPr>
        <p:grpSpPr>
          <a:xfrm>
            <a:off x="3134926" y="858552"/>
            <a:ext cx="284946" cy="482216"/>
            <a:chOff x="5035603" y="1171736"/>
            <a:chExt cx="284946" cy="482216"/>
          </a:xfrm>
        </p:grpSpPr>
        <p:cxnSp>
          <p:nvCxnSpPr>
            <p:cNvPr id="60" name="Прямая соединительная линия 59"/>
            <p:cNvCxnSpPr/>
            <p:nvPr/>
          </p:nvCxnSpPr>
          <p:spPr>
            <a:xfrm flipH="1">
              <a:off x="5105848" y="1196752"/>
              <a:ext cx="7833" cy="457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rot="2700000">
              <a:off x="5206249" y="1171737"/>
              <a:ext cx="0" cy="2286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18900000">
              <a:off x="5035603" y="1171736"/>
              <a:ext cx="0" cy="2286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Выноска-облако 62"/>
          <p:cNvSpPr/>
          <p:nvPr/>
        </p:nvSpPr>
        <p:spPr>
          <a:xfrm rot="20779606" flipV="1">
            <a:off x="2094955" y="2719261"/>
            <a:ext cx="6503998" cy="2919166"/>
          </a:xfrm>
          <a:prstGeom prst="cloudCallou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5436096" y="4621125"/>
            <a:ext cx="1944216" cy="45399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5172780" y="4611596"/>
            <a:ext cx="2448220" cy="5198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>
                <a:solidFill>
                  <a:schemeClr val="tx1"/>
                </a:solidFill>
              </a:rPr>
              <a:t>Модем </a:t>
            </a:r>
            <a:r>
              <a:rPr lang="en-US" sz="2000" dirty="0" smtClean="0">
                <a:solidFill>
                  <a:schemeClr val="tx1"/>
                </a:solidFill>
              </a:rPr>
              <a:t>RF</a:t>
            </a:r>
            <a:r>
              <a:rPr lang="ru-RU" sz="2000" dirty="0" smtClean="0">
                <a:solidFill>
                  <a:schemeClr val="tx1"/>
                </a:solidFill>
              </a:rPr>
              <a:t>;</a:t>
            </a:r>
            <a:r>
              <a:rPr lang="en-US" sz="2000" dirty="0" smtClean="0">
                <a:solidFill>
                  <a:schemeClr val="tx1"/>
                </a:solidFill>
              </a:rPr>
              <a:t>PLC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411760" y="4658252"/>
            <a:ext cx="1944216" cy="46352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67" name="Заголовок 1"/>
          <p:cNvSpPr txBox="1">
            <a:spLocks/>
          </p:cNvSpPr>
          <p:nvPr/>
        </p:nvSpPr>
        <p:spPr>
          <a:xfrm>
            <a:off x="1895640" y="4615472"/>
            <a:ext cx="3000396" cy="549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>
                <a:solidFill>
                  <a:schemeClr val="tx1"/>
                </a:solidFill>
              </a:rPr>
              <a:t>Модем </a:t>
            </a:r>
            <a:r>
              <a:rPr lang="en-US" sz="2000" dirty="0" smtClean="0">
                <a:solidFill>
                  <a:schemeClr val="tx1"/>
                </a:solidFill>
              </a:rPr>
              <a:t>RF</a:t>
            </a:r>
            <a:r>
              <a:rPr lang="ru-RU" sz="2000" dirty="0" smtClean="0">
                <a:solidFill>
                  <a:schemeClr val="tx1"/>
                </a:solidFill>
              </a:rPr>
              <a:t>;</a:t>
            </a:r>
            <a:r>
              <a:rPr lang="en-US" sz="2000" dirty="0" smtClean="0">
                <a:solidFill>
                  <a:schemeClr val="tx1"/>
                </a:solidFill>
              </a:rPr>
              <a:t>PLC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3783597" y="3218292"/>
            <a:ext cx="2688330" cy="504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Заголовок 1"/>
          <p:cNvSpPr txBox="1">
            <a:spLocks/>
          </p:cNvSpPr>
          <p:nvPr/>
        </p:nvSpPr>
        <p:spPr>
          <a:xfrm>
            <a:off x="3555603" y="3140968"/>
            <a:ext cx="3060340" cy="658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solidFill>
                  <a:schemeClr val="tx1"/>
                </a:solidFill>
              </a:rPr>
              <a:t>Модем </a:t>
            </a:r>
            <a:r>
              <a:rPr lang="en-US" sz="2400" dirty="0" smtClean="0">
                <a:solidFill>
                  <a:schemeClr val="tx1"/>
                </a:solidFill>
              </a:rPr>
              <a:t>RF</a:t>
            </a:r>
            <a:r>
              <a:rPr lang="ru-RU" sz="2400" dirty="0" smtClean="0">
                <a:solidFill>
                  <a:schemeClr val="tx1"/>
                </a:solidFill>
              </a:rPr>
              <a:t>;</a:t>
            </a:r>
            <a:r>
              <a:rPr lang="en-US" sz="2400" dirty="0" smtClean="0">
                <a:solidFill>
                  <a:schemeClr val="tx1"/>
                </a:solidFill>
              </a:rPr>
              <a:t>PLC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0" name="Двойная стрелка влево/вправо 69"/>
          <p:cNvSpPr/>
          <p:nvPr/>
        </p:nvSpPr>
        <p:spPr>
          <a:xfrm rot="5400000">
            <a:off x="4761402" y="2707038"/>
            <a:ext cx="653388" cy="36912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1835696" y="5805264"/>
            <a:ext cx="2160240" cy="7200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1808933" y="5890764"/>
            <a:ext cx="2219415" cy="549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</a:rPr>
              <a:t>DLMS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COSEM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счетчик</a:t>
            </a: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73" name="Прямая со стрелкой 72"/>
          <p:cNvCxnSpPr/>
          <p:nvPr/>
        </p:nvCxnSpPr>
        <p:spPr>
          <a:xfrm flipH="1">
            <a:off x="3635896" y="3722348"/>
            <a:ext cx="864096" cy="9144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 rot="5400000" flipH="1">
            <a:off x="5701738" y="3722348"/>
            <a:ext cx="864096" cy="9144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Двойная стрелка влево/вправо 74"/>
          <p:cNvSpPr/>
          <p:nvPr/>
        </p:nvSpPr>
        <p:spPr>
          <a:xfrm rot="5400000">
            <a:off x="2910341" y="5332443"/>
            <a:ext cx="696168" cy="274826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Двойная стрелка влево/вправо 75"/>
          <p:cNvSpPr/>
          <p:nvPr/>
        </p:nvSpPr>
        <p:spPr>
          <a:xfrm rot="5400000">
            <a:off x="6024116" y="5294881"/>
            <a:ext cx="696168" cy="274826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/>
          <p:cNvSpPr/>
          <p:nvPr/>
        </p:nvSpPr>
        <p:spPr>
          <a:xfrm>
            <a:off x="1691680" y="5301208"/>
            <a:ext cx="1491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COSEM</a:t>
            </a:r>
            <a:r>
              <a:rPr lang="ru-RU" b="1" dirty="0"/>
              <a:t>/</a:t>
            </a:r>
            <a:r>
              <a:rPr lang="en-US" b="1" dirty="0"/>
              <a:t>HDLC</a:t>
            </a:r>
            <a:endParaRPr lang="ru-RU" b="1" dirty="0"/>
          </a:p>
        </p:txBody>
      </p:sp>
      <p:sp>
        <p:nvSpPr>
          <p:cNvPr id="78" name="Прямоугольник 77"/>
          <p:cNvSpPr/>
          <p:nvPr/>
        </p:nvSpPr>
        <p:spPr>
          <a:xfrm>
            <a:off x="6588224" y="5229200"/>
            <a:ext cx="1491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COSEM</a:t>
            </a:r>
            <a:r>
              <a:rPr lang="ru-RU" b="1" dirty="0"/>
              <a:t>/</a:t>
            </a:r>
            <a:r>
              <a:rPr lang="en-US" b="1" dirty="0"/>
              <a:t>HDLC</a:t>
            </a:r>
            <a:endParaRPr lang="ru-RU" b="1" dirty="0"/>
          </a:p>
        </p:txBody>
      </p:sp>
      <p:sp>
        <p:nvSpPr>
          <p:cNvPr id="79" name="Прямоугольник 78"/>
          <p:cNvSpPr/>
          <p:nvPr/>
        </p:nvSpPr>
        <p:spPr>
          <a:xfrm>
            <a:off x="107504" y="188640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latin typeface="Georgia"/>
              </a:rPr>
              <a:t>Архитектура системы </a:t>
            </a:r>
            <a:endParaRPr lang="ru-RU" sz="2400" b="1" dirty="0"/>
          </a:p>
        </p:txBody>
      </p:sp>
      <p:sp>
        <p:nvSpPr>
          <p:cNvPr id="80" name="Прямоугольник 79"/>
          <p:cNvSpPr/>
          <p:nvPr/>
        </p:nvSpPr>
        <p:spPr>
          <a:xfrm>
            <a:off x="5149885" y="2771636"/>
            <a:ext cx="1491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COSEM</a:t>
            </a:r>
            <a:r>
              <a:rPr lang="ru-RU" b="1" dirty="0"/>
              <a:t>/</a:t>
            </a:r>
            <a:r>
              <a:rPr lang="en-US" b="1" dirty="0"/>
              <a:t>HDLC</a:t>
            </a:r>
            <a:endParaRPr lang="ru-RU" b="1" dirty="0"/>
          </a:p>
        </p:txBody>
      </p:sp>
      <p:sp>
        <p:nvSpPr>
          <p:cNvPr id="82" name="Заголовок 1"/>
          <p:cNvSpPr txBox="1">
            <a:spLocks/>
          </p:cNvSpPr>
          <p:nvPr/>
        </p:nvSpPr>
        <p:spPr>
          <a:xfrm>
            <a:off x="395536" y="2492457"/>
            <a:ext cx="1666089" cy="12550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>
                <a:solidFill>
                  <a:srgbClr val="FF0000"/>
                </a:solidFill>
              </a:rPr>
              <a:t>Среда передачи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данных</a:t>
            </a:r>
            <a:endParaRPr lang="ru-RU" sz="2000" dirty="0">
              <a:solidFill>
                <a:srgbClr val="FF0000"/>
              </a:solidFill>
            </a:endParaRPr>
          </a:p>
        </p:txBody>
      </p:sp>
      <p:cxnSp>
        <p:nvCxnSpPr>
          <p:cNvPr id="83" name="Прямая со стрелкой 82"/>
          <p:cNvCxnSpPr/>
          <p:nvPr/>
        </p:nvCxnSpPr>
        <p:spPr>
          <a:xfrm>
            <a:off x="1808933" y="3218292"/>
            <a:ext cx="1390772" cy="529208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Заголовок 1"/>
          <p:cNvSpPr txBox="1">
            <a:spLocks/>
          </p:cNvSpPr>
          <p:nvPr/>
        </p:nvSpPr>
        <p:spPr>
          <a:xfrm>
            <a:off x="3419872" y="3861048"/>
            <a:ext cx="3528392" cy="899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>
                <a:solidFill>
                  <a:schemeClr val="tx1"/>
                </a:solidFill>
              </a:rPr>
              <a:t>Сеть передачи данных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75496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2348880"/>
            <a:ext cx="6552728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Основные каналы передачи данных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44008" y="3212976"/>
            <a:ext cx="4644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pic>
        <p:nvPicPr>
          <p:cNvPr id="131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96952"/>
            <a:ext cx="3312368" cy="27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996952"/>
            <a:ext cx="4248894" cy="280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03648" y="5949280"/>
            <a:ext cx="1183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RF - </a:t>
            </a:r>
            <a:r>
              <a:rPr lang="ru-RU" b="1" dirty="0" smtClean="0"/>
              <a:t>канал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52120" y="5949280"/>
            <a:ext cx="1288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PLC - </a:t>
            </a:r>
            <a:r>
              <a:rPr lang="ru-RU" b="1" dirty="0" smtClean="0"/>
              <a:t>канал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04664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 сегодняшний день  самая сложная и наиболее затратная часть АИИС КУЭ – это организация сети передачи данных между ПУ и УСПД, т.к. необходима надежная 100% передача данных.</a:t>
            </a:r>
            <a:endParaRPr lang="ru-RU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04900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04664"/>
            <a:ext cx="8784976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РЕЗЕРВИРУЕМЫЕ КАНАЛЫ</a:t>
            </a:r>
            <a:r>
              <a:rPr lang="en-US" sz="2400" b="1" dirty="0" smtClean="0"/>
              <a:t> RF - PLC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99992" y="1268760"/>
            <a:ext cx="4644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pic>
        <p:nvPicPr>
          <p:cNvPr id="131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3312368" cy="27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052736"/>
            <a:ext cx="4248894" cy="280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2033464"/>
            <a:ext cx="638741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904900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204864"/>
            <a:ext cx="41399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  </a:t>
            </a:r>
            <a:r>
              <a:rPr lang="ru-RU" sz="28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Автоконфигурирование</a:t>
            </a:r>
            <a:r>
              <a:rPr lang="ru-RU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маршрутов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сети.  </a:t>
            </a:r>
          </a:p>
          <a:p>
            <a:r>
              <a:rPr lang="ru-RU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  Передача данных</a:t>
            </a:r>
            <a:r>
              <a:rPr lang="ru-RU" sz="2800" dirty="0" smtClean="0"/>
              <a:t> с резервированием каналов  </a:t>
            </a:r>
            <a:r>
              <a:rPr lang="en-US" sz="2800" dirty="0" smtClean="0"/>
              <a:t>RF </a:t>
            </a:r>
            <a:r>
              <a:rPr lang="ru-RU" sz="2800" dirty="0" smtClean="0"/>
              <a:t>–</a:t>
            </a:r>
            <a:r>
              <a:rPr lang="en-US" sz="2800" dirty="0" smtClean="0"/>
              <a:t>PLC</a:t>
            </a:r>
            <a:r>
              <a:rPr lang="ru-RU" sz="2800" dirty="0" smtClean="0"/>
              <a:t>  -</a:t>
            </a:r>
            <a:r>
              <a:rPr lang="ru-RU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</a:p>
          <a:p>
            <a:r>
              <a:rPr lang="ru-RU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  передача данных сразу по 2-м параллельным каналам. </a:t>
            </a:r>
            <a:endParaRPr lang="ru-RU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391472" y="2132856"/>
            <a:ext cx="10779" cy="36699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179512" y="2420888"/>
            <a:ext cx="149206" cy="1440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79512" y="3284984"/>
            <a:ext cx="149206" cy="1440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2204864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/>
              <a:t>   Самоорганизующаяся  </a:t>
            </a:r>
            <a:r>
              <a:rPr lang="en-US" sz="2800" dirty="0" err="1" smtClean="0"/>
              <a:t>IPv</a:t>
            </a:r>
            <a:r>
              <a:rPr lang="ru-RU" sz="2800" dirty="0" smtClean="0"/>
              <a:t>6-</a:t>
            </a:r>
            <a:r>
              <a:rPr lang="en-US" sz="2800" dirty="0" smtClean="0"/>
              <a:t>mesh</a:t>
            </a:r>
            <a:r>
              <a:rPr lang="ru-RU" sz="2800" dirty="0" smtClean="0"/>
              <a:t>- сеть с резервируемыми каналами передачи данных </a:t>
            </a:r>
            <a:r>
              <a:rPr lang="en-US" sz="2800" dirty="0" smtClean="0"/>
              <a:t>RF </a:t>
            </a:r>
            <a:r>
              <a:rPr lang="ru-RU" sz="2800" dirty="0" smtClean="0"/>
              <a:t>–</a:t>
            </a:r>
            <a:r>
              <a:rPr lang="en-US" sz="2800" dirty="0" smtClean="0"/>
              <a:t>PLC</a:t>
            </a:r>
            <a:r>
              <a:rPr lang="ru-RU" sz="2800" dirty="0" smtClean="0"/>
              <a:t>. </a:t>
            </a:r>
          </a:p>
          <a:p>
            <a:r>
              <a:rPr lang="ru-RU" sz="2800" dirty="0" smtClean="0"/>
              <a:t>   Приоритетная передача по более быстродействующему каналу.</a:t>
            </a:r>
          </a:p>
          <a:p>
            <a:r>
              <a:rPr lang="ru-RU" sz="2800" dirty="0" smtClean="0"/>
              <a:t>   Самодиагностика</a:t>
            </a:r>
            <a:endParaRPr lang="ru-RU" sz="2800" dirty="0"/>
          </a:p>
        </p:txBody>
      </p:sp>
      <p:sp>
        <p:nvSpPr>
          <p:cNvPr id="10" name="Овал 9"/>
          <p:cNvSpPr/>
          <p:nvPr/>
        </p:nvSpPr>
        <p:spPr>
          <a:xfrm>
            <a:off x="4572000" y="2420888"/>
            <a:ext cx="144016" cy="1440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572000" y="4149080"/>
            <a:ext cx="144016" cy="1440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644008" y="5373216"/>
            <a:ext cx="144016" cy="1440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3203848" y="1340768"/>
            <a:ext cx="237626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620688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ЕТИ ПЕРЕДАЧИ ДАННЫХ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75496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5652120" y="3442692"/>
            <a:ext cx="1908212" cy="2014551"/>
          </a:xfrm>
          <a:prstGeom prst="cloudCallout">
            <a:avLst/>
          </a:prstGeom>
          <a:solidFill>
            <a:schemeClr val="bg1"/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470" y="3626354"/>
            <a:ext cx="1728192" cy="2794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428" y="3818135"/>
            <a:ext cx="1728192" cy="2794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6552" y="3973802"/>
            <a:ext cx="1728192" cy="2794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3400" y="4357232"/>
            <a:ext cx="1368152" cy="36004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DLMS/COSEM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сервер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3400" y="4789280"/>
            <a:ext cx="1368152" cy="36004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UDP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3400" y="5191092"/>
            <a:ext cx="1368152" cy="36004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IPv6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3400" y="5606527"/>
            <a:ext cx="1368152" cy="36004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6LoWPAN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6572" y="6013416"/>
            <a:ext cx="1368152" cy="36004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MAC IEEE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802/15/4e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6572" y="6373456"/>
            <a:ext cx="1368152" cy="36004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RF-PLC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084" y="3987900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Э/счетчик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08304" y="1268760"/>
            <a:ext cx="1728192" cy="2794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24328" y="1662690"/>
            <a:ext cx="1368152" cy="70223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DLMS/COSEM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SOAP WEB XML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527500" y="2415273"/>
            <a:ext cx="1368152" cy="36004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TCP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527500" y="2817085"/>
            <a:ext cx="1368152" cy="36004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IPv4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527500" y="3207361"/>
            <a:ext cx="1368152" cy="36004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MAC 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527500" y="3567401"/>
            <a:ext cx="1368152" cy="36004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RHY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60332" y="126876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ИВК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39360" y="1663835"/>
            <a:ext cx="3129176" cy="3807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99792" y="2923271"/>
            <a:ext cx="1368152" cy="36004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DLMS/COSEM</a:t>
            </a:r>
            <a:endParaRPr lang="ru-RU" sz="1200" dirty="0" smtClean="0">
              <a:solidFill>
                <a:prstClr val="black"/>
              </a:solidFill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клиент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99792" y="3355319"/>
            <a:ext cx="1368152" cy="36004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UDP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699792" y="3757131"/>
            <a:ext cx="1368152" cy="36004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IPv6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699792" y="4172566"/>
            <a:ext cx="1368152" cy="36004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6LoWPAN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702964" y="4579455"/>
            <a:ext cx="1368152" cy="36004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MAC IEEE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802/15/4e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702964" y="4939495"/>
            <a:ext cx="1368152" cy="36004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RF-PLC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139952" y="2923271"/>
            <a:ext cx="1368152" cy="36004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DLMS</a:t>
            </a:r>
            <a:r>
              <a:rPr lang="ru-RU" sz="1200" dirty="0" smtClean="0">
                <a:solidFill>
                  <a:prstClr val="black"/>
                </a:solidFill>
              </a:rPr>
              <a:t> сервер</a:t>
            </a:r>
            <a:endParaRPr lang="en-US" sz="1200" dirty="0" smtClean="0">
              <a:solidFill>
                <a:prstClr val="black"/>
              </a:solidFill>
            </a:endParaRP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SOAP WEB XML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139952" y="3355319"/>
            <a:ext cx="1368152" cy="36004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TCP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139952" y="3757131"/>
            <a:ext cx="1368152" cy="36004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IPv4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145871" y="4162128"/>
            <a:ext cx="1368152" cy="36004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MAC 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145871" y="4522168"/>
            <a:ext cx="1368152" cy="501496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GPRS/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Ethernet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59832" y="166268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УСПД  - МКС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 flipH="1">
            <a:off x="1763688" y="5191092"/>
            <a:ext cx="1512168" cy="1362384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5873298" y="4172566"/>
            <a:ext cx="144016" cy="4320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5365492" y="4160565"/>
            <a:ext cx="648072" cy="6480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5873298" y="4249447"/>
            <a:ext cx="356993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7164288" y="4077683"/>
            <a:ext cx="144016" cy="4320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6948264" y="4077683"/>
            <a:ext cx="360040" cy="40691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7164288" y="3789651"/>
            <a:ext cx="713986" cy="7200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2627784" y="2060848"/>
            <a:ext cx="2952328" cy="75623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 smtClean="0">
              <a:solidFill>
                <a:prstClr val="white"/>
              </a:solidFill>
            </a:endParaRPr>
          </a:p>
          <a:p>
            <a:pPr algn="ctr"/>
            <a:r>
              <a:rPr lang="ru-RU" sz="1400" b="1" dirty="0" smtClean="0">
                <a:solidFill>
                  <a:prstClr val="white"/>
                </a:solidFill>
              </a:rPr>
              <a:t>прикладное </a:t>
            </a:r>
            <a:r>
              <a:rPr lang="ru-RU" sz="1400" b="1" dirty="0">
                <a:solidFill>
                  <a:prstClr val="white"/>
                </a:solidFill>
              </a:rPr>
              <a:t>ПО</a:t>
            </a:r>
          </a:p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C</a:t>
            </a:r>
            <a:r>
              <a:rPr lang="ru-RU" sz="1400" b="1" dirty="0" smtClean="0">
                <a:solidFill>
                  <a:prstClr val="white"/>
                </a:solidFill>
              </a:rPr>
              <a:t>УБД  </a:t>
            </a:r>
            <a:r>
              <a:rPr lang="en-US" sz="1400" b="1" dirty="0" smtClean="0">
                <a:solidFill>
                  <a:prstClr val="white"/>
                </a:solidFill>
              </a:rPr>
              <a:t>SQL</a:t>
            </a:r>
            <a:r>
              <a:rPr lang="ru-RU" sz="1400" b="1" dirty="0" smtClean="0">
                <a:solidFill>
                  <a:prstClr val="white"/>
                </a:solidFill>
              </a:rPr>
              <a:t> </a:t>
            </a:r>
            <a:r>
              <a:rPr lang="en-US" sz="1400" b="1" dirty="0" smtClean="0">
                <a:solidFill>
                  <a:prstClr val="white"/>
                </a:solidFill>
              </a:rPr>
              <a:t/>
            </a:r>
            <a:br>
              <a:rPr lang="en-US" sz="1400" b="1" dirty="0" smtClean="0">
                <a:solidFill>
                  <a:prstClr val="white"/>
                </a:solidFill>
              </a:rPr>
            </a:br>
            <a:r>
              <a:rPr lang="ru-RU" sz="1400" b="1" dirty="0" smtClean="0">
                <a:solidFill>
                  <a:prstClr val="white"/>
                </a:solidFill>
              </a:rPr>
              <a:t>ОС </a:t>
            </a:r>
            <a:r>
              <a:rPr lang="en-US" sz="1400" b="1" dirty="0">
                <a:solidFill>
                  <a:prstClr val="white"/>
                </a:solidFill>
              </a:rPr>
              <a:t>LINUX</a:t>
            </a:r>
          </a:p>
          <a:p>
            <a:pPr algn="ctr"/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21273" y="285599"/>
            <a:ext cx="4686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СТЕКИ   ПРОТОКОЛОВ   АИИС КУЭ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75496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88640"/>
            <a:ext cx="7758608" cy="830997"/>
          </a:xfrm>
          <a:prstGeom prst="rect">
            <a:avLst/>
          </a:prstGeom>
        </p:spPr>
        <p:txBody>
          <a:bodyPr wrap="square" lIns="91400" tIns="45702" rIns="91400" bIns="45702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Параллельная маршрутизация по двум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каналам связи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3672030" y="5589240"/>
            <a:ext cx="503238" cy="0"/>
          </a:xfrm>
          <a:prstGeom prst="line">
            <a:avLst/>
          </a:prstGeom>
          <a:ln w="158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43"/>
          <p:cNvSpPr txBox="1">
            <a:spLocks noChangeArrowheads="1"/>
          </p:cNvSpPr>
          <p:nvPr/>
        </p:nvSpPr>
        <p:spPr bwMode="auto">
          <a:xfrm>
            <a:off x="4175269" y="5404577"/>
            <a:ext cx="2761475" cy="37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PLC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– 8  адаптивных каналов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3644900" y="5877272"/>
            <a:ext cx="503238" cy="0"/>
          </a:xfrm>
          <a:prstGeom prst="line">
            <a:avLst/>
          </a:prstGeom>
          <a:ln w="15875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45"/>
          <p:cNvSpPr txBox="1">
            <a:spLocks noChangeArrowheads="1"/>
          </p:cNvSpPr>
          <p:nvPr/>
        </p:nvSpPr>
        <p:spPr bwMode="auto">
          <a:xfrm>
            <a:off x="4246566" y="5692609"/>
            <a:ext cx="1497488" cy="37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RF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– 8 каналов</a:t>
            </a:r>
          </a:p>
        </p:txBody>
      </p:sp>
      <p:sp>
        <p:nvSpPr>
          <p:cNvPr id="37" name="Прямоугольник 43"/>
          <p:cNvSpPr>
            <a:spLocks noChangeArrowheads="1"/>
          </p:cNvSpPr>
          <p:nvPr/>
        </p:nvSpPr>
        <p:spPr bwMode="auto">
          <a:xfrm>
            <a:off x="857251" y="6165304"/>
            <a:ext cx="7572375" cy="34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2" rIns="91400" bIns="45702">
            <a:spAutoFit/>
          </a:bodyPr>
          <a:lstStyle/>
          <a:p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Скорость передачи определяется самым медленным каналом</a:t>
            </a:r>
          </a:p>
        </p:txBody>
      </p:sp>
      <p:sp>
        <p:nvSpPr>
          <p:cNvPr id="43" name="Овал 42"/>
          <p:cNvSpPr/>
          <p:nvPr/>
        </p:nvSpPr>
        <p:spPr>
          <a:xfrm>
            <a:off x="1392486" y="1612183"/>
            <a:ext cx="287338" cy="287338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1</a:t>
            </a:r>
            <a:endParaRPr lang="ru-RU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2461742" y="2616352"/>
            <a:ext cx="288925" cy="287337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r>
              <a:rPr lang="en-US" dirty="0"/>
              <a:t>2</a:t>
            </a:r>
            <a:endParaRPr lang="ru-RU" dirty="0"/>
          </a:p>
        </p:txBody>
      </p:sp>
      <p:sp>
        <p:nvSpPr>
          <p:cNvPr id="45" name="Овал 44"/>
          <p:cNvSpPr/>
          <p:nvPr/>
        </p:nvSpPr>
        <p:spPr>
          <a:xfrm>
            <a:off x="4117508" y="1967064"/>
            <a:ext cx="288925" cy="288925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r>
              <a:rPr lang="en-US" dirty="0"/>
              <a:t>3</a:t>
            </a:r>
            <a:endParaRPr lang="ru-RU" dirty="0"/>
          </a:p>
        </p:txBody>
      </p:sp>
      <p:sp>
        <p:nvSpPr>
          <p:cNvPr id="46" name="Овал 45"/>
          <p:cNvSpPr/>
          <p:nvPr/>
        </p:nvSpPr>
        <p:spPr>
          <a:xfrm>
            <a:off x="5343059" y="3119591"/>
            <a:ext cx="287337" cy="288925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r>
              <a:rPr lang="en-US" dirty="0"/>
              <a:t>4</a:t>
            </a:r>
            <a:endParaRPr lang="ru-RU" dirty="0"/>
          </a:p>
        </p:txBody>
      </p:sp>
      <p:sp>
        <p:nvSpPr>
          <p:cNvPr id="47" name="Овал 46"/>
          <p:cNvSpPr/>
          <p:nvPr/>
        </p:nvSpPr>
        <p:spPr>
          <a:xfrm>
            <a:off x="2534767" y="3911756"/>
            <a:ext cx="287338" cy="287337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r>
              <a:rPr lang="en-US" dirty="0"/>
              <a:t>5</a:t>
            </a:r>
            <a:endParaRPr lang="ru-RU" dirty="0"/>
          </a:p>
        </p:txBody>
      </p:sp>
      <p:sp>
        <p:nvSpPr>
          <p:cNvPr id="48" name="Овал 47"/>
          <p:cNvSpPr/>
          <p:nvPr/>
        </p:nvSpPr>
        <p:spPr>
          <a:xfrm>
            <a:off x="1309217" y="4703914"/>
            <a:ext cx="288925" cy="287338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r>
              <a:rPr lang="en-US" dirty="0"/>
              <a:t>6</a:t>
            </a:r>
            <a:endParaRPr lang="ru-RU" dirty="0"/>
          </a:p>
        </p:txBody>
      </p:sp>
      <p:sp>
        <p:nvSpPr>
          <p:cNvPr id="49" name="Овал 48"/>
          <p:cNvSpPr/>
          <p:nvPr/>
        </p:nvSpPr>
        <p:spPr>
          <a:xfrm>
            <a:off x="7143284" y="3191027"/>
            <a:ext cx="287337" cy="288925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r>
              <a:rPr lang="en-US" dirty="0"/>
              <a:t>7</a:t>
            </a:r>
            <a:endParaRPr lang="ru-RU" dirty="0"/>
          </a:p>
        </p:txBody>
      </p:sp>
      <p:sp>
        <p:nvSpPr>
          <p:cNvPr id="50" name="Овал 49"/>
          <p:cNvSpPr/>
          <p:nvPr/>
        </p:nvSpPr>
        <p:spPr>
          <a:xfrm>
            <a:off x="7790984" y="2111528"/>
            <a:ext cx="287337" cy="287337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r>
              <a:rPr lang="en-US" dirty="0"/>
              <a:t>8</a:t>
            </a:r>
            <a:endParaRPr lang="ru-RU" dirty="0"/>
          </a:p>
        </p:txBody>
      </p:sp>
      <p:sp>
        <p:nvSpPr>
          <p:cNvPr id="51" name="Овал 50"/>
          <p:cNvSpPr/>
          <p:nvPr/>
        </p:nvSpPr>
        <p:spPr>
          <a:xfrm>
            <a:off x="7575084" y="4703914"/>
            <a:ext cx="287337" cy="287338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r>
              <a:rPr lang="en-US" dirty="0"/>
              <a:t>9</a:t>
            </a:r>
            <a:endParaRPr lang="ru-RU" dirty="0"/>
          </a:p>
        </p:txBody>
      </p:sp>
      <p:sp>
        <p:nvSpPr>
          <p:cNvPr id="52" name="Полилиния 51"/>
          <p:cNvSpPr/>
          <p:nvPr/>
        </p:nvSpPr>
        <p:spPr>
          <a:xfrm>
            <a:off x="2674467" y="2890991"/>
            <a:ext cx="160338" cy="1041400"/>
          </a:xfrm>
          <a:custGeom>
            <a:avLst/>
            <a:gdLst>
              <a:gd name="connsiteX0" fmla="*/ 0 w 250282"/>
              <a:gd name="connsiteY0" fmla="*/ 0 h 1040781"/>
              <a:gd name="connsiteX1" fmla="*/ 237892 w 250282"/>
              <a:gd name="connsiteY1" fmla="*/ 460917 h 1040781"/>
              <a:gd name="connsiteX2" fmla="*/ 74341 w 250282"/>
              <a:gd name="connsiteY2" fmla="*/ 1040781 h 1040781"/>
              <a:gd name="connsiteX3" fmla="*/ 74341 w 250282"/>
              <a:gd name="connsiteY3" fmla="*/ 1040781 h 1040781"/>
              <a:gd name="connsiteX0" fmla="*/ 0 w 159936"/>
              <a:gd name="connsiteY0" fmla="*/ 0 h 1040781"/>
              <a:gd name="connsiteX1" fmla="*/ 147546 w 159936"/>
              <a:gd name="connsiteY1" fmla="*/ 516550 h 1040781"/>
              <a:gd name="connsiteX2" fmla="*/ 74341 w 159936"/>
              <a:gd name="connsiteY2" fmla="*/ 1040781 h 1040781"/>
              <a:gd name="connsiteX3" fmla="*/ 74341 w 159936"/>
              <a:gd name="connsiteY3" fmla="*/ 1040781 h 1040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936" h="1040781">
                <a:moveTo>
                  <a:pt x="0" y="0"/>
                </a:moveTo>
                <a:cubicBezTo>
                  <a:pt x="112751" y="143727"/>
                  <a:pt x="135156" y="343087"/>
                  <a:pt x="147546" y="516550"/>
                </a:cubicBezTo>
                <a:cubicBezTo>
                  <a:pt x="159936" y="690013"/>
                  <a:pt x="86542" y="953409"/>
                  <a:pt x="74341" y="1040781"/>
                </a:cubicBezTo>
                <a:lnTo>
                  <a:pt x="74341" y="1040781"/>
                </a:lnTo>
              </a:path>
            </a:pathLst>
          </a:cu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Полилиния 52"/>
          <p:cNvSpPr/>
          <p:nvPr/>
        </p:nvSpPr>
        <p:spPr>
          <a:xfrm>
            <a:off x="1641005" y="1813080"/>
            <a:ext cx="965200" cy="819150"/>
          </a:xfrm>
          <a:custGeom>
            <a:avLst/>
            <a:gdLst>
              <a:gd name="connsiteX0" fmla="*/ 0 w 965200"/>
              <a:gd name="connsiteY0" fmla="*/ 0 h 818995"/>
              <a:gd name="connsiteX1" fmla="*/ 721113 w 965200"/>
              <a:gd name="connsiteY1" fmla="*/ 156117 h 818995"/>
              <a:gd name="connsiteX2" fmla="*/ 951571 w 965200"/>
              <a:gd name="connsiteY2" fmla="*/ 802888 h 818995"/>
              <a:gd name="connsiteX3" fmla="*/ 951571 w 965200"/>
              <a:gd name="connsiteY3" fmla="*/ 802888 h 818995"/>
              <a:gd name="connsiteX4" fmla="*/ 944137 w 965200"/>
              <a:gd name="connsiteY4" fmla="*/ 802888 h 818995"/>
              <a:gd name="connsiteX0" fmla="*/ 0 w 965200"/>
              <a:gd name="connsiteY0" fmla="*/ 0 h 818995"/>
              <a:gd name="connsiteX1" fmla="*/ 604829 w 965200"/>
              <a:gd name="connsiteY1" fmla="*/ 226349 h 818995"/>
              <a:gd name="connsiteX2" fmla="*/ 951571 w 965200"/>
              <a:gd name="connsiteY2" fmla="*/ 802888 h 818995"/>
              <a:gd name="connsiteX3" fmla="*/ 951571 w 965200"/>
              <a:gd name="connsiteY3" fmla="*/ 802888 h 818995"/>
              <a:gd name="connsiteX4" fmla="*/ 944137 w 965200"/>
              <a:gd name="connsiteY4" fmla="*/ 802888 h 81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5200" h="818995">
                <a:moveTo>
                  <a:pt x="0" y="0"/>
                </a:moveTo>
                <a:cubicBezTo>
                  <a:pt x="281259" y="11151"/>
                  <a:pt x="446234" y="92534"/>
                  <a:pt x="604829" y="226349"/>
                </a:cubicBezTo>
                <a:cubicBezTo>
                  <a:pt x="763424" y="360164"/>
                  <a:pt x="893781" y="706798"/>
                  <a:pt x="951571" y="802888"/>
                </a:cubicBezTo>
                <a:lnTo>
                  <a:pt x="951571" y="802888"/>
                </a:lnTo>
                <a:cubicBezTo>
                  <a:pt x="950332" y="802888"/>
                  <a:pt x="965200" y="818995"/>
                  <a:pt x="944137" y="802888"/>
                </a:cubicBezTo>
              </a:path>
            </a:pathLst>
          </a:cu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4" name="Полилиния 53"/>
          <p:cNvSpPr/>
          <p:nvPr/>
        </p:nvSpPr>
        <p:spPr>
          <a:xfrm flipH="1" flipV="1">
            <a:off x="1526705" y="1895629"/>
            <a:ext cx="965200" cy="819150"/>
          </a:xfrm>
          <a:custGeom>
            <a:avLst/>
            <a:gdLst>
              <a:gd name="connsiteX0" fmla="*/ 0 w 965200"/>
              <a:gd name="connsiteY0" fmla="*/ 0 h 818995"/>
              <a:gd name="connsiteX1" fmla="*/ 721113 w 965200"/>
              <a:gd name="connsiteY1" fmla="*/ 156117 h 818995"/>
              <a:gd name="connsiteX2" fmla="*/ 951571 w 965200"/>
              <a:gd name="connsiteY2" fmla="*/ 802888 h 818995"/>
              <a:gd name="connsiteX3" fmla="*/ 951571 w 965200"/>
              <a:gd name="connsiteY3" fmla="*/ 802888 h 818995"/>
              <a:gd name="connsiteX4" fmla="*/ 944137 w 965200"/>
              <a:gd name="connsiteY4" fmla="*/ 802888 h 818995"/>
              <a:gd name="connsiteX0" fmla="*/ 0 w 965200"/>
              <a:gd name="connsiteY0" fmla="*/ 0 h 818995"/>
              <a:gd name="connsiteX1" fmla="*/ 604829 w 965200"/>
              <a:gd name="connsiteY1" fmla="*/ 226349 h 818995"/>
              <a:gd name="connsiteX2" fmla="*/ 951571 w 965200"/>
              <a:gd name="connsiteY2" fmla="*/ 802888 h 818995"/>
              <a:gd name="connsiteX3" fmla="*/ 951571 w 965200"/>
              <a:gd name="connsiteY3" fmla="*/ 802888 h 818995"/>
              <a:gd name="connsiteX4" fmla="*/ 944137 w 965200"/>
              <a:gd name="connsiteY4" fmla="*/ 802888 h 818995"/>
              <a:gd name="connsiteX0" fmla="*/ 0 w 951571"/>
              <a:gd name="connsiteY0" fmla="*/ 0 h 835102"/>
              <a:gd name="connsiteX1" fmla="*/ 604829 w 951571"/>
              <a:gd name="connsiteY1" fmla="*/ 226349 h 835102"/>
              <a:gd name="connsiteX2" fmla="*/ 951571 w 951571"/>
              <a:gd name="connsiteY2" fmla="*/ 802888 h 835102"/>
              <a:gd name="connsiteX3" fmla="*/ 951571 w 951571"/>
              <a:gd name="connsiteY3" fmla="*/ 802888 h 835102"/>
              <a:gd name="connsiteX4" fmla="*/ 893192 w 951571"/>
              <a:gd name="connsiteY4" fmla="*/ 818995 h 835102"/>
              <a:gd name="connsiteX0" fmla="*/ 0 w 986263"/>
              <a:gd name="connsiteY0" fmla="*/ 0 h 979118"/>
              <a:gd name="connsiteX1" fmla="*/ 604829 w 986263"/>
              <a:gd name="connsiteY1" fmla="*/ 226349 h 979118"/>
              <a:gd name="connsiteX2" fmla="*/ 951571 w 986263"/>
              <a:gd name="connsiteY2" fmla="*/ 802888 h 979118"/>
              <a:gd name="connsiteX3" fmla="*/ 951571 w 986263"/>
              <a:gd name="connsiteY3" fmla="*/ 802888 h 979118"/>
              <a:gd name="connsiteX4" fmla="*/ 965200 w 986263"/>
              <a:gd name="connsiteY4" fmla="*/ 963011 h 97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6263" h="979118">
                <a:moveTo>
                  <a:pt x="0" y="0"/>
                </a:moveTo>
                <a:cubicBezTo>
                  <a:pt x="281259" y="11151"/>
                  <a:pt x="446234" y="92534"/>
                  <a:pt x="604829" y="226349"/>
                </a:cubicBezTo>
                <a:cubicBezTo>
                  <a:pt x="763424" y="360164"/>
                  <a:pt x="893781" y="706798"/>
                  <a:pt x="951571" y="802888"/>
                </a:cubicBezTo>
                <a:lnTo>
                  <a:pt x="951571" y="802888"/>
                </a:lnTo>
                <a:cubicBezTo>
                  <a:pt x="950332" y="802888"/>
                  <a:pt x="986263" y="979118"/>
                  <a:pt x="965200" y="963011"/>
                </a:cubicBezTo>
              </a:path>
            </a:pathLst>
          </a:custGeom>
          <a:ln w="158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5" name="Полилиния 54"/>
          <p:cNvSpPr/>
          <p:nvPr/>
        </p:nvSpPr>
        <p:spPr>
          <a:xfrm flipH="1">
            <a:off x="2393484" y="2903689"/>
            <a:ext cx="212725" cy="1079500"/>
          </a:xfrm>
          <a:custGeom>
            <a:avLst/>
            <a:gdLst>
              <a:gd name="connsiteX0" fmla="*/ 0 w 250282"/>
              <a:gd name="connsiteY0" fmla="*/ 0 h 1040781"/>
              <a:gd name="connsiteX1" fmla="*/ 237892 w 250282"/>
              <a:gd name="connsiteY1" fmla="*/ 460917 h 1040781"/>
              <a:gd name="connsiteX2" fmla="*/ 74341 w 250282"/>
              <a:gd name="connsiteY2" fmla="*/ 1040781 h 1040781"/>
              <a:gd name="connsiteX3" fmla="*/ 74341 w 250282"/>
              <a:gd name="connsiteY3" fmla="*/ 1040781 h 1040781"/>
              <a:gd name="connsiteX0" fmla="*/ 0 w 159936"/>
              <a:gd name="connsiteY0" fmla="*/ 0 h 1040781"/>
              <a:gd name="connsiteX1" fmla="*/ 147546 w 159936"/>
              <a:gd name="connsiteY1" fmla="*/ 516550 h 1040781"/>
              <a:gd name="connsiteX2" fmla="*/ 74341 w 159936"/>
              <a:gd name="connsiteY2" fmla="*/ 1040781 h 1040781"/>
              <a:gd name="connsiteX3" fmla="*/ 74341 w 159936"/>
              <a:gd name="connsiteY3" fmla="*/ 1040781 h 1040781"/>
              <a:gd name="connsiteX0" fmla="*/ 56088 w 216024"/>
              <a:gd name="connsiteY0" fmla="*/ 0 h 1080120"/>
              <a:gd name="connsiteX1" fmla="*/ 203634 w 216024"/>
              <a:gd name="connsiteY1" fmla="*/ 516550 h 1080120"/>
              <a:gd name="connsiteX2" fmla="*/ 130429 w 216024"/>
              <a:gd name="connsiteY2" fmla="*/ 1040781 h 1080120"/>
              <a:gd name="connsiteX3" fmla="*/ 0 w 216024"/>
              <a:gd name="connsiteY3" fmla="*/ 1080120 h 1080120"/>
              <a:gd name="connsiteX0" fmla="*/ 56088 w 206287"/>
              <a:gd name="connsiteY0" fmla="*/ 0 h 1080120"/>
              <a:gd name="connsiteX1" fmla="*/ 203634 w 206287"/>
              <a:gd name="connsiteY1" fmla="*/ 516550 h 1080120"/>
              <a:gd name="connsiteX2" fmla="*/ 72008 w 206287"/>
              <a:gd name="connsiteY2" fmla="*/ 1008111 h 1080120"/>
              <a:gd name="connsiteX3" fmla="*/ 0 w 206287"/>
              <a:gd name="connsiteY3" fmla="*/ 1080120 h 1080120"/>
              <a:gd name="connsiteX0" fmla="*/ 56088 w 206287"/>
              <a:gd name="connsiteY0" fmla="*/ 0 h 1080120"/>
              <a:gd name="connsiteX1" fmla="*/ 203634 w 206287"/>
              <a:gd name="connsiteY1" fmla="*/ 516550 h 1080120"/>
              <a:gd name="connsiteX2" fmla="*/ 72008 w 206287"/>
              <a:gd name="connsiteY2" fmla="*/ 1008111 h 1080120"/>
              <a:gd name="connsiteX3" fmla="*/ 0 w 206287"/>
              <a:gd name="connsiteY3" fmla="*/ 1080120 h 1080120"/>
              <a:gd name="connsiteX0" fmla="*/ 56088 w 212982"/>
              <a:gd name="connsiteY0" fmla="*/ 0 h 1080120"/>
              <a:gd name="connsiteX1" fmla="*/ 203634 w 212982"/>
              <a:gd name="connsiteY1" fmla="*/ 516550 h 1080120"/>
              <a:gd name="connsiteX2" fmla="*/ 0 w 212982"/>
              <a:gd name="connsiteY2" fmla="*/ 1080120 h 1080120"/>
              <a:gd name="connsiteX0" fmla="*/ 56088 w 212982"/>
              <a:gd name="connsiteY0" fmla="*/ 0 h 1080119"/>
              <a:gd name="connsiteX1" fmla="*/ 203634 w 212982"/>
              <a:gd name="connsiteY1" fmla="*/ 516550 h 1080119"/>
              <a:gd name="connsiteX2" fmla="*/ 0 w 212982"/>
              <a:gd name="connsiteY2" fmla="*/ 1080119 h 108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982" h="1080119">
                <a:moveTo>
                  <a:pt x="56088" y="0"/>
                </a:moveTo>
                <a:cubicBezTo>
                  <a:pt x="168839" y="143727"/>
                  <a:pt x="212982" y="336530"/>
                  <a:pt x="203634" y="516550"/>
                </a:cubicBezTo>
                <a:cubicBezTo>
                  <a:pt x="194286" y="696570"/>
                  <a:pt x="42424" y="962709"/>
                  <a:pt x="0" y="1080119"/>
                </a:cubicBezTo>
              </a:path>
            </a:pathLst>
          </a:custGeom>
          <a:ln w="158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Полилиния 55"/>
          <p:cNvSpPr/>
          <p:nvPr/>
        </p:nvSpPr>
        <p:spPr>
          <a:xfrm>
            <a:off x="2731619" y="2109939"/>
            <a:ext cx="1404938" cy="590550"/>
          </a:xfrm>
          <a:custGeom>
            <a:avLst/>
            <a:gdLst>
              <a:gd name="connsiteX0" fmla="*/ 0 w 1404937"/>
              <a:gd name="connsiteY0" fmla="*/ 590550 h 590550"/>
              <a:gd name="connsiteX1" fmla="*/ 519112 w 1404937"/>
              <a:gd name="connsiteY1" fmla="*/ 180975 h 590550"/>
              <a:gd name="connsiteX2" fmla="*/ 1404937 w 1404937"/>
              <a:gd name="connsiteY2" fmla="*/ 0 h 590550"/>
              <a:gd name="connsiteX3" fmla="*/ 1404937 w 1404937"/>
              <a:gd name="connsiteY3" fmla="*/ 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4937" h="590550">
                <a:moveTo>
                  <a:pt x="0" y="590550"/>
                </a:moveTo>
                <a:cubicBezTo>
                  <a:pt x="142478" y="434975"/>
                  <a:pt x="284956" y="279400"/>
                  <a:pt x="519112" y="180975"/>
                </a:cubicBezTo>
                <a:cubicBezTo>
                  <a:pt x="753268" y="82550"/>
                  <a:pt x="1404937" y="0"/>
                  <a:pt x="1404937" y="0"/>
                </a:cubicBezTo>
                <a:lnTo>
                  <a:pt x="1404937" y="0"/>
                </a:lnTo>
              </a:path>
            </a:pathLst>
          </a:cu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2731617" y="2229002"/>
            <a:ext cx="1443038" cy="582612"/>
          </a:xfrm>
          <a:custGeom>
            <a:avLst/>
            <a:gdLst>
              <a:gd name="connsiteX0" fmla="*/ 0 w 1443037"/>
              <a:gd name="connsiteY0" fmla="*/ 576263 h 576263"/>
              <a:gd name="connsiteX1" fmla="*/ 728662 w 1443037"/>
              <a:gd name="connsiteY1" fmla="*/ 519113 h 576263"/>
              <a:gd name="connsiteX2" fmla="*/ 1443037 w 1443037"/>
              <a:gd name="connsiteY2" fmla="*/ 0 h 576263"/>
              <a:gd name="connsiteX0" fmla="*/ 0 w 1443037"/>
              <a:gd name="connsiteY0" fmla="*/ 576263 h 576263"/>
              <a:gd name="connsiteX1" fmla="*/ 728662 w 1443037"/>
              <a:gd name="connsiteY1" fmla="*/ 519113 h 576263"/>
              <a:gd name="connsiteX2" fmla="*/ 1443037 w 1443037"/>
              <a:gd name="connsiteY2" fmla="*/ 0 h 576263"/>
              <a:gd name="connsiteX0" fmla="*/ 0 w 1443037"/>
              <a:gd name="connsiteY0" fmla="*/ 576263 h 582489"/>
              <a:gd name="connsiteX1" fmla="*/ 728662 w 1443037"/>
              <a:gd name="connsiteY1" fmla="*/ 519113 h 582489"/>
              <a:gd name="connsiteX2" fmla="*/ 1443037 w 1443037"/>
              <a:gd name="connsiteY2" fmla="*/ 0 h 582489"/>
              <a:gd name="connsiteX0" fmla="*/ 0 w 1443037"/>
              <a:gd name="connsiteY0" fmla="*/ 576263 h 582489"/>
              <a:gd name="connsiteX1" fmla="*/ 728662 w 1443037"/>
              <a:gd name="connsiteY1" fmla="*/ 519113 h 582489"/>
              <a:gd name="connsiteX2" fmla="*/ 1443037 w 1443037"/>
              <a:gd name="connsiteY2" fmla="*/ 0 h 58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3037" h="582489">
                <a:moveTo>
                  <a:pt x="0" y="576263"/>
                </a:moveTo>
                <a:cubicBezTo>
                  <a:pt x="242887" y="557213"/>
                  <a:pt x="491852" y="582489"/>
                  <a:pt x="728662" y="519113"/>
                </a:cubicBezTo>
                <a:cubicBezTo>
                  <a:pt x="1028972" y="428278"/>
                  <a:pt x="1206102" y="211534"/>
                  <a:pt x="1443037" y="0"/>
                </a:cubicBezTo>
              </a:path>
            </a:pathLst>
          </a:custGeom>
          <a:ln w="158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" name="Полилиния 57"/>
          <p:cNvSpPr/>
          <p:nvPr/>
        </p:nvSpPr>
        <p:spPr>
          <a:xfrm>
            <a:off x="1450509" y="4067327"/>
            <a:ext cx="1095375" cy="676275"/>
          </a:xfrm>
          <a:custGeom>
            <a:avLst/>
            <a:gdLst>
              <a:gd name="connsiteX0" fmla="*/ 0 w 1095375"/>
              <a:gd name="connsiteY0" fmla="*/ 676275 h 676275"/>
              <a:gd name="connsiteX1" fmla="*/ 428625 w 1095375"/>
              <a:gd name="connsiteY1" fmla="*/ 238125 h 676275"/>
              <a:gd name="connsiteX2" fmla="*/ 1095375 w 1095375"/>
              <a:gd name="connsiteY2" fmla="*/ 0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5375" h="676275">
                <a:moveTo>
                  <a:pt x="0" y="676275"/>
                </a:moveTo>
                <a:cubicBezTo>
                  <a:pt x="123031" y="513556"/>
                  <a:pt x="246063" y="350837"/>
                  <a:pt x="428625" y="238125"/>
                </a:cubicBezTo>
                <a:cubicBezTo>
                  <a:pt x="611187" y="125413"/>
                  <a:pt x="979488" y="49213"/>
                  <a:pt x="1095375" y="0"/>
                </a:cubicBezTo>
              </a:path>
            </a:pathLst>
          </a:custGeom>
          <a:ln w="158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" name="Полилиния 58"/>
          <p:cNvSpPr/>
          <p:nvPr/>
        </p:nvSpPr>
        <p:spPr>
          <a:xfrm>
            <a:off x="1517184" y="4200681"/>
            <a:ext cx="1095375" cy="657225"/>
          </a:xfrm>
          <a:custGeom>
            <a:avLst/>
            <a:gdLst>
              <a:gd name="connsiteX0" fmla="*/ 0 w 1095375"/>
              <a:gd name="connsiteY0" fmla="*/ 657225 h 657225"/>
              <a:gd name="connsiteX1" fmla="*/ 838200 w 1095375"/>
              <a:gd name="connsiteY1" fmla="*/ 457200 h 657225"/>
              <a:gd name="connsiteX2" fmla="*/ 1095375 w 1095375"/>
              <a:gd name="connsiteY2" fmla="*/ 0 h 657225"/>
              <a:gd name="connsiteX0" fmla="*/ 0 w 1095375"/>
              <a:gd name="connsiteY0" fmla="*/ 657225 h 657225"/>
              <a:gd name="connsiteX1" fmla="*/ 584870 w 1095375"/>
              <a:gd name="connsiteY1" fmla="*/ 502890 h 657225"/>
              <a:gd name="connsiteX2" fmla="*/ 1095375 w 1095375"/>
              <a:gd name="connsiteY2" fmla="*/ 0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5375" h="657225">
                <a:moveTo>
                  <a:pt x="0" y="657225"/>
                </a:moveTo>
                <a:cubicBezTo>
                  <a:pt x="327819" y="611981"/>
                  <a:pt x="402308" y="612427"/>
                  <a:pt x="584870" y="502890"/>
                </a:cubicBezTo>
                <a:cubicBezTo>
                  <a:pt x="767432" y="393353"/>
                  <a:pt x="1046163" y="115888"/>
                  <a:pt x="1095375" y="0"/>
                </a:cubicBezTo>
              </a:path>
            </a:pathLst>
          </a:cu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0" name="Полилиния 59"/>
          <p:cNvSpPr/>
          <p:nvPr/>
        </p:nvSpPr>
        <p:spPr>
          <a:xfrm>
            <a:off x="4384205" y="2125814"/>
            <a:ext cx="1025525" cy="1017588"/>
          </a:xfrm>
          <a:custGeom>
            <a:avLst/>
            <a:gdLst>
              <a:gd name="connsiteX0" fmla="*/ 0 w 1025913"/>
              <a:gd name="connsiteY0" fmla="*/ 0 h 1018478"/>
              <a:gd name="connsiteX1" fmla="*/ 394010 w 1025913"/>
              <a:gd name="connsiteY1" fmla="*/ 289932 h 1018478"/>
              <a:gd name="connsiteX2" fmla="*/ 810322 w 1025913"/>
              <a:gd name="connsiteY2" fmla="*/ 557561 h 1018478"/>
              <a:gd name="connsiteX3" fmla="*/ 1025913 w 1025913"/>
              <a:gd name="connsiteY3" fmla="*/ 1018478 h 1018478"/>
              <a:gd name="connsiteX0" fmla="*/ 0 w 1025913"/>
              <a:gd name="connsiteY0" fmla="*/ 0 h 1018478"/>
              <a:gd name="connsiteX1" fmla="*/ 810322 w 1025913"/>
              <a:gd name="connsiteY1" fmla="*/ 557561 h 1018478"/>
              <a:gd name="connsiteX2" fmla="*/ 1025913 w 1025913"/>
              <a:gd name="connsiteY2" fmla="*/ 1018478 h 1018478"/>
              <a:gd name="connsiteX0" fmla="*/ 0 w 1025913"/>
              <a:gd name="connsiteY0" fmla="*/ 0 h 1018478"/>
              <a:gd name="connsiteX1" fmla="*/ 669941 w 1025913"/>
              <a:gd name="connsiteY1" fmla="*/ 418171 h 1018478"/>
              <a:gd name="connsiteX2" fmla="*/ 1025913 w 1025913"/>
              <a:gd name="connsiteY2" fmla="*/ 1018478 h 1018478"/>
              <a:gd name="connsiteX0" fmla="*/ 0 w 1025913"/>
              <a:gd name="connsiteY0" fmla="*/ 0 h 1018478"/>
              <a:gd name="connsiteX1" fmla="*/ 669941 w 1025913"/>
              <a:gd name="connsiteY1" fmla="*/ 418171 h 1018478"/>
              <a:gd name="connsiteX2" fmla="*/ 1025913 w 1025913"/>
              <a:gd name="connsiteY2" fmla="*/ 1018478 h 1018478"/>
              <a:gd name="connsiteX0" fmla="*/ 0 w 1025913"/>
              <a:gd name="connsiteY0" fmla="*/ 0 h 1018478"/>
              <a:gd name="connsiteX1" fmla="*/ 669941 w 1025913"/>
              <a:gd name="connsiteY1" fmla="*/ 418171 h 1018478"/>
              <a:gd name="connsiteX2" fmla="*/ 1025913 w 1025913"/>
              <a:gd name="connsiteY2" fmla="*/ 1018478 h 1018478"/>
              <a:gd name="connsiteX0" fmla="*/ 0 w 1025913"/>
              <a:gd name="connsiteY0" fmla="*/ 0 h 1018478"/>
              <a:gd name="connsiteX1" fmla="*/ 669941 w 1025913"/>
              <a:gd name="connsiteY1" fmla="*/ 346163 h 1018478"/>
              <a:gd name="connsiteX2" fmla="*/ 1025913 w 1025913"/>
              <a:gd name="connsiteY2" fmla="*/ 1018478 h 1018478"/>
              <a:gd name="connsiteX0" fmla="*/ 0 w 1025913"/>
              <a:gd name="connsiteY0" fmla="*/ 0 h 1018478"/>
              <a:gd name="connsiteX1" fmla="*/ 669941 w 1025913"/>
              <a:gd name="connsiteY1" fmla="*/ 346163 h 1018478"/>
              <a:gd name="connsiteX2" fmla="*/ 1025913 w 1025913"/>
              <a:gd name="connsiteY2" fmla="*/ 1018478 h 1018478"/>
              <a:gd name="connsiteX0" fmla="*/ 0 w 1025913"/>
              <a:gd name="connsiteY0" fmla="*/ 0 h 1018478"/>
              <a:gd name="connsiteX1" fmla="*/ 669941 w 1025913"/>
              <a:gd name="connsiteY1" fmla="*/ 346163 h 1018478"/>
              <a:gd name="connsiteX2" fmla="*/ 1025913 w 1025913"/>
              <a:gd name="connsiteY2" fmla="*/ 1018478 h 1018478"/>
              <a:gd name="connsiteX0" fmla="*/ 0 w 1025913"/>
              <a:gd name="connsiteY0" fmla="*/ 0 h 1018478"/>
              <a:gd name="connsiteX1" fmla="*/ 669941 w 1025913"/>
              <a:gd name="connsiteY1" fmla="*/ 346163 h 1018478"/>
              <a:gd name="connsiteX2" fmla="*/ 1025913 w 1025913"/>
              <a:gd name="connsiteY2" fmla="*/ 1018478 h 1018478"/>
              <a:gd name="connsiteX0" fmla="*/ 0 w 1025913"/>
              <a:gd name="connsiteY0" fmla="*/ 0 h 1018478"/>
              <a:gd name="connsiteX1" fmla="*/ 669941 w 1025913"/>
              <a:gd name="connsiteY1" fmla="*/ 346163 h 1018478"/>
              <a:gd name="connsiteX2" fmla="*/ 1025913 w 1025913"/>
              <a:gd name="connsiteY2" fmla="*/ 1018478 h 101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5913" h="1018478">
                <a:moveTo>
                  <a:pt x="0" y="0"/>
                </a:moveTo>
                <a:cubicBezTo>
                  <a:pt x="168817" y="116159"/>
                  <a:pt x="414506" y="133929"/>
                  <a:pt x="669941" y="346163"/>
                </a:cubicBezTo>
                <a:cubicBezTo>
                  <a:pt x="924880" y="550013"/>
                  <a:pt x="994937" y="934224"/>
                  <a:pt x="1025913" y="1018478"/>
                </a:cubicBezTo>
              </a:path>
            </a:pathLst>
          </a:cu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" name="Полилиния 60"/>
          <p:cNvSpPr/>
          <p:nvPr/>
        </p:nvSpPr>
        <p:spPr>
          <a:xfrm>
            <a:off x="5619280" y="3135468"/>
            <a:ext cx="1574800" cy="157163"/>
          </a:xfrm>
          <a:custGeom>
            <a:avLst/>
            <a:gdLst>
              <a:gd name="connsiteX0" fmla="*/ 0 w 1576039"/>
              <a:gd name="connsiteY0" fmla="*/ 149922 h 157356"/>
              <a:gd name="connsiteX1" fmla="*/ 795453 w 1576039"/>
              <a:gd name="connsiteY1" fmla="*/ 1239 h 157356"/>
              <a:gd name="connsiteX2" fmla="*/ 1576039 w 1576039"/>
              <a:gd name="connsiteY2" fmla="*/ 157356 h 157356"/>
              <a:gd name="connsiteX3" fmla="*/ 1576039 w 1576039"/>
              <a:gd name="connsiteY3" fmla="*/ 157356 h 15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6039" h="157356">
                <a:moveTo>
                  <a:pt x="0" y="149922"/>
                </a:moveTo>
                <a:cubicBezTo>
                  <a:pt x="266390" y="74961"/>
                  <a:pt x="532780" y="0"/>
                  <a:pt x="795453" y="1239"/>
                </a:cubicBezTo>
                <a:cubicBezTo>
                  <a:pt x="1058126" y="2478"/>
                  <a:pt x="1576039" y="157356"/>
                  <a:pt x="1576039" y="157356"/>
                </a:cubicBezTo>
                <a:lnTo>
                  <a:pt x="1576039" y="157356"/>
                </a:lnTo>
              </a:path>
            </a:pathLst>
          </a:cu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2" name="Полилиния 61"/>
          <p:cNvSpPr/>
          <p:nvPr/>
        </p:nvSpPr>
        <p:spPr>
          <a:xfrm>
            <a:off x="5558957" y="3335489"/>
            <a:ext cx="1651000" cy="330200"/>
          </a:xfrm>
          <a:custGeom>
            <a:avLst/>
            <a:gdLst>
              <a:gd name="connsiteX0" fmla="*/ 0 w 1620644"/>
              <a:gd name="connsiteY0" fmla="*/ 0 h 268868"/>
              <a:gd name="connsiteX1" fmla="*/ 966439 w 1620644"/>
              <a:gd name="connsiteY1" fmla="*/ 260195 h 268868"/>
              <a:gd name="connsiteX2" fmla="*/ 1620644 w 1620644"/>
              <a:gd name="connsiteY2" fmla="*/ 52039 h 26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0644" h="268868">
                <a:moveTo>
                  <a:pt x="0" y="0"/>
                </a:moveTo>
                <a:cubicBezTo>
                  <a:pt x="348166" y="125761"/>
                  <a:pt x="696332" y="251522"/>
                  <a:pt x="966439" y="260195"/>
                </a:cubicBezTo>
                <a:cubicBezTo>
                  <a:pt x="1236546" y="268868"/>
                  <a:pt x="1428595" y="160453"/>
                  <a:pt x="1620644" y="52039"/>
                </a:cubicBezTo>
              </a:path>
            </a:pathLst>
          </a:custGeom>
          <a:ln w="158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3" name="Полилиния 62"/>
          <p:cNvSpPr/>
          <p:nvPr/>
        </p:nvSpPr>
        <p:spPr>
          <a:xfrm>
            <a:off x="7329017" y="2327431"/>
            <a:ext cx="533400" cy="898525"/>
          </a:xfrm>
          <a:custGeom>
            <a:avLst/>
            <a:gdLst>
              <a:gd name="connsiteX0" fmla="*/ 0 w 438615"/>
              <a:gd name="connsiteY0" fmla="*/ 921834 h 921834"/>
              <a:gd name="connsiteX1" fmla="*/ 141249 w 438615"/>
              <a:gd name="connsiteY1" fmla="*/ 379141 h 921834"/>
              <a:gd name="connsiteX2" fmla="*/ 438615 w 438615"/>
              <a:gd name="connsiteY2" fmla="*/ 0 h 92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8615" h="921834">
                <a:moveTo>
                  <a:pt x="0" y="921834"/>
                </a:moveTo>
                <a:cubicBezTo>
                  <a:pt x="34073" y="727307"/>
                  <a:pt x="68147" y="532780"/>
                  <a:pt x="141249" y="379141"/>
                </a:cubicBezTo>
                <a:cubicBezTo>
                  <a:pt x="214352" y="225502"/>
                  <a:pt x="375425" y="48322"/>
                  <a:pt x="438615" y="0"/>
                </a:cubicBezTo>
              </a:path>
            </a:pathLst>
          </a:cu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4" name="Полилиния 63"/>
          <p:cNvSpPr/>
          <p:nvPr/>
        </p:nvSpPr>
        <p:spPr>
          <a:xfrm>
            <a:off x="7359182" y="2398868"/>
            <a:ext cx="576262" cy="936625"/>
          </a:xfrm>
          <a:custGeom>
            <a:avLst/>
            <a:gdLst>
              <a:gd name="connsiteX0" fmla="*/ 617034 w 623229"/>
              <a:gd name="connsiteY0" fmla="*/ 0 h 981307"/>
              <a:gd name="connsiteX1" fmla="*/ 520390 w 623229"/>
              <a:gd name="connsiteY1" fmla="*/ 572429 h 981307"/>
              <a:gd name="connsiteX2" fmla="*/ 0 w 623229"/>
              <a:gd name="connsiteY2" fmla="*/ 981307 h 981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229" h="981307">
                <a:moveTo>
                  <a:pt x="617034" y="0"/>
                </a:moveTo>
                <a:cubicBezTo>
                  <a:pt x="620131" y="204439"/>
                  <a:pt x="623229" y="408878"/>
                  <a:pt x="520390" y="572429"/>
                </a:cubicBezTo>
                <a:cubicBezTo>
                  <a:pt x="417551" y="735980"/>
                  <a:pt x="97883" y="960244"/>
                  <a:pt x="0" y="981307"/>
                </a:cubicBezTo>
              </a:path>
            </a:pathLst>
          </a:custGeom>
          <a:ln w="158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5" name="Полилиния 64"/>
          <p:cNvSpPr/>
          <p:nvPr/>
        </p:nvSpPr>
        <p:spPr>
          <a:xfrm>
            <a:off x="7235355" y="3433914"/>
            <a:ext cx="360362" cy="1360488"/>
          </a:xfrm>
          <a:custGeom>
            <a:avLst/>
            <a:gdLst>
              <a:gd name="connsiteX0" fmla="*/ 70625 w 360557"/>
              <a:gd name="connsiteY0" fmla="*/ 0 h 1360449"/>
              <a:gd name="connsiteX1" fmla="*/ 48322 w 360557"/>
              <a:gd name="connsiteY1" fmla="*/ 959005 h 1360449"/>
              <a:gd name="connsiteX2" fmla="*/ 360557 w 360557"/>
              <a:gd name="connsiteY2" fmla="*/ 1360449 h 136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0557" h="1360449">
                <a:moveTo>
                  <a:pt x="70625" y="0"/>
                </a:moveTo>
                <a:cubicBezTo>
                  <a:pt x="35312" y="366132"/>
                  <a:pt x="0" y="732264"/>
                  <a:pt x="48322" y="959005"/>
                </a:cubicBezTo>
                <a:cubicBezTo>
                  <a:pt x="96644" y="1185747"/>
                  <a:pt x="310996" y="1294781"/>
                  <a:pt x="360557" y="1360449"/>
                </a:cubicBezTo>
              </a:path>
            </a:pathLst>
          </a:custGeom>
          <a:ln w="158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6" name="Полилиния 65"/>
          <p:cNvSpPr/>
          <p:nvPr/>
        </p:nvSpPr>
        <p:spPr>
          <a:xfrm>
            <a:off x="7424268" y="3381531"/>
            <a:ext cx="388938" cy="1285875"/>
          </a:xfrm>
          <a:custGeom>
            <a:avLst/>
            <a:gdLst>
              <a:gd name="connsiteX0" fmla="*/ 0 w 387815"/>
              <a:gd name="connsiteY0" fmla="*/ 0 h 1286107"/>
              <a:gd name="connsiteX1" fmla="*/ 334537 w 387815"/>
              <a:gd name="connsiteY1" fmla="*/ 639337 h 1286107"/>
              <a:gd name="connsiteX2" fmla="*/ 319668 w 387815"/>
              <a:gd name="connsiteY2" fmla="*/ 1286107 h 128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815" h="1286107">
                <a:moveTo>
                  <a:pt x="0" y="0"/>
                </a:moveTo>
                <a:cubicBezTo>
                  <a:pt x="140629" y="212493"/>
                  <a:pt x="281259" y="424986"/>
                  <a:pt x="334537" y="639337"/>
                </a:cubicBezTo>
                <a:cubicBezTo>
                  <a:pt x="387815" y="853688"/>
                  <a:pt x="315951" y="1221678"/>
                  <a:pt x="319668" y="1286107"/>
                </a:cubicBezTo>
              </a:path>
            </a:pathLst>
          </a:cu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7" name="Полилиния 66"/>
          <p:cNvSpPr/>
          <p:nvPr/>
        </p:nvSpPr>
        <p:spPr>
          <a:xfrm>
            <a:off x="4273080" y="2244881"/>
            <a:ext cx="1108075" cy="1055687"/>
          </a:xfrm>
          <a:custGeom>
            <a:avLst/>
            <a:gdLst>
              <a:gd name="connsiteX0" fmla="*/ 0 w 1107688"/>
              <a:gd name="connsiteY0" fmla="*/ 0 h 1055648"/>
              <a:gd name="connsiteX1" fmla="*/ 401444 w 1107688"/>
              <a:gd name="connsiteY1" fmla="*/ 706244 h 1055648"/>
              <a:gd name="connsiteX2" fmla="*/ 1107688 w 1107688"/>
              <a:gd name="connsiteY2" fmla="*/ 1055648 h 105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7688" h="1055648">
                <a:moveTo>
                  <a:pt x="0" y="0"/>
                </a:moveTo>
                <a:cubicBezTo>
                  <a:pt x="108414" y="265151"/>
                  <a:pt x="216829" y="530303"/>
                  <a:pt x="401444" y="706244"/>
                </a:cubicBezTo>
                <a:cubicBezTo>
                  <a:pt x="586059" y="882185"/>
                  <a:pt x="994937" y="987502"/>
                  <a:pt x="1107688" y="1055648"/>
                </a:cubicBezTo>
              </a:path>
            </a:pathLst>
          </a:custGeom>
          <a:ln w="158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 flipH="1">
            <a:off x="4909671" y="2182964"/>
            <a:ext cx="144463" cy="50482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V="1">
            <a:off x="4693771" y="2327427"/>
            <a:ext cx="504825" cy="2159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H="1">
            <a:off x="6422555" y="3408514"/>
            <a:ext cx="144462" cy="50323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flipV="1">
            <a:off x="6206659" y="3551389"/>
            <a:ext cx="503237" cy="2159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олилиния 75"/>
          <p:cNvSpPr/>
          <p:nvPr/>
        </p:nvSpPr>
        <p:spPr>
          <a:xfrm rot="1553965">
            <a:off x="2729366" y="2682870"/>
            <a:ext cx="2617020" cy="760967"/>
          </a:xfrm>
          <a:custGeom>
            <a:avLst/>
            <a:gdLst>
              <a:gd name="connsiteX0" fmla="*/ 0 w 1404937"/>
              <a:gd name="connsiteY0" fmla="*/ 590550 h 590550"/>
              <a:gd name="connsiteX1" fmla="*/ 519112 w 1404937"/>
              <a:gd name="connsiteY1" fmla="*/ 180975 h 590550"/>
              <a:gd name="connsiteX2" fmla="*/ 1404937 w 1404937"/>
              <a:gd name="connsiteY2" fmla="*/ 0 h 590550"/>
              <a:gd name="connsiteX3" fmla="*/ 1404937 w 1404937"/>
              <a:gd name="connsiteY3" fmla="*/ 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4937" h="590550">
                <a:moveTo>
                  <a:pt x="0" y="590550"/>
                </a:moveTo>
                <a:cubicBezTo>
                  <a:pt x="142478" y="434975"/>
                  <a:pt x="284956" y="279400"/>
                  <a:pt x="519112" y="180975"/>
                </a:cubicBezTo>
                <a:cubicBezTo>
                  <a:pt x="753268" y="82550"/>
                  <a:pt x="1404937" y="0"/>
                  <a:pt x="1404937" y="0"/>
                </a:cubicBezTo>
                <a:lnTo>
                  <a:pt x="1404937" y="0"/>
                </a:lnTo>
              </a:path>
            </a:pathLst>
          </a:cu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7" name="Полилиния 76"/>
          <p:cNvSpPr/>
          <p:nvPr/>
        </p:nvSpPr>
        <p:spPr>
          <a:xfrm rot="2011712">
            <a:off x="2810548" y="2572606"/>
            <a:ext cx="2446108" cy="1049699"/>
          </a:xfrm>
          <a:custGeom>
            <a:avLst/>
            <a:gdLst>
              <a:gd name="connsiteX0" fmla="*/ 0 w 1443037"/>
              <a:gd name="connsiteY0" fmla="*/ 576263 h 576263"/>
              <a:gd name="connsiteX1" fmla="*/ 728662 w 1443037"/>
              <a:gd name="connsiteY1" fmla="*/ 519113 h 576263"/>
              <a:gd name="connsiteX2" fmla="*/ 1443037 w 1443037"/>
              <a:gd name="connsiteY2" fmla="*/ 0 h 576263"/>
              <a:gd name="connsiteX0" fmla="*/ 0 w 1443037"/>
              <a:gd name="connsiteY0" fmla="*/ 576263 h 576263"/>
              <a:gd name="connsiteX1" fmla="*/ 728662 w 1443037"/>
              <a:gd name="connsiteY1" fmla="*/ 519113 h 576263"/>
              <a:gd name="connsiteX2" fmla="*/ 1443037 w 1443037"/>
              <a:gd name="connsiteY2" fmla="*/ 0 h 576263"/>
              <a:gd name="connsiteX0" fmla="*/ 0 w 1443037"/>
              <a:gd name="connsiteY0" fmla="*/ 576263 h 582489"/>
              <a:gd name="connsiteX1" fmla="*/ 728662 w 1443037"/>
              <a:gd name="connsiteY1" fmla="*/ 519113 h 582489"/>
              <a:gd name="connsiteX2" fmla="*/ 1443037 w 1443037"/>
              <a:gd name="connsiteY2" fmla="*/ 0 h 582489"/>
              <a:gd name="connsiteX0" fmla="*/ 0 w 1443037"/>
              <a:gd name="connsiteY0" fmla="*/ 576263 h 582489"/>
              <a:gd name="connsiteX1" fmla="*/ 728662 w 1443037"/>
              <a:gd name="connsiteY1" fmla="*/ 519113 h 582489"/>
              <a:gd name="connsiteX2" fmla="*/ 1443037 w 1443037"/>
              <a:gd name="connsiteY2" fmla="*/ 0 h 58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3037" h="582489">
                <a:moveTo>
                  <a:pt x="0" y="576263"/>
                </a:moveTo>
                <a:cubicBezTo>
                  <a:pt x="242887" y="557213"/>
                  <a:pt x="491852" y="582489"/>
                  <a:pt x="728662" y="519113"/>
                </a:cubicBezTo>
                <a:cubicBezTo>
                  <a:pt x="1028972" y="428278"/>
                  <a:pt x="1206102" y="211534"/>
                  <a:pt x="1443037" y="0"/>
                </a:cubicBezTo>
              </a:path>
            </a:pathLst>
          </a:custGeom>
          <a:ln w="158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8" name="Овал 77"/>
          <p:cNvSpPr/>
          <p:nvPr/>
        </p:nvSpPr>
        <p:spPr>
          <a:xfrm rot="20960404">
            <a:off x="2160111" y="1811782"/>
            <a:ext cx="2568045" cy="134732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spcCol="0" rtlCol="0" anchor="ctr"/>
          <a:lstStyle/>
          <a:p>
            <a:pPr algn="ctr"/>
            <a:endParaRPr lang="ru-RU"/>
          </a:p>
        </p:txBody>
      </p:sp>
      <p:sp>
        <p:nvSpPr>
          <p:cNvPr id="79" name="TextBox 45"/>
          <p:cNvSpPr txBox="1">
            <a:spLocks noChangeArrowheads="1"/>
          </p:cNvSpPr>
          <p:nvPr/>
        </p:nvSpPr>
        <p:spPr bwMode="auto">
          <a:xfrm>
            <a:off x="4000247" y="1355746"/>
            <a:ext cx="22690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Узел ретрансляции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399703" y="5559186"/>
            <a:ext cx="1563463" cy="65678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spcCol="0" rtlCol="0" anchor="ctr"/>
          <a:lstStyle/>
          <a:p>
            <a:pPr algn="ctr"/>
            <a:endParaRPr lang="ru-RU"/>
          </a:p>
        </p:txBody>
      </p:sp>
      <p:sp>
        <p:nvSpPr>
          <p:cNvPr id="81" name="TextBox 45"/>
          <p:cNvSpPr txBox="1">
            <a:spLocks noChangeArrowheads="1"/>
          </p:cNvSpPr>
          <p:nvPr/>
        </p:nvSpPr>
        <p:spPr bwMode="auto">
          <a:xfrm>
            <a:off x="7384722" y="5557434"/>
            <a:ext cx="1572633" cy="59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Надежностные </a:t>
            </a:r>
          </a:p>
          <a:p>
            <a:r>
              <a:rPr lang="ru-RU" sz="1600" dirty="0">
                <a:solidFill>
                  <a:schemeClr val="bg1"/>
                </a:solidFill>
              </a:rPr>
              <a:t>функции</a:t>
            </a:r>
          </a:p>
        </p:txBody>
      </p:sp>
      <p:sp>
        <p:nvSpPr>
          <p:cNvPr id="68" name="Овал 67"/>
          <p:cNvSpPr/>
          <p:nvPr/>
        </p:nvSpPr>
        <p:spPr>
          <a:xfrm rot="20960404">
            <a:off x="2154175" y="1782683"/>
            <a:ext cx="2568045" cy="134732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spcCol="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06289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6" grpId="0" animBg="1"/>
      <p:bldP spid="57" grpId="0" animBg="1"/>
      <p:bldP spid="60" grpId="0" animBg="1"/>
      <p:bldP spid="62" grpId="0" animBg="1"/>
      <p:bldP spid="67" grpId="0" animBg="1"/>
      <p:bldP spid="76" grpId="0" animBg="1"/>
      <p:bldP spid="7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5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88640"/>
            <a:ext cx="7758608" cy="830960"/>
          </a:xfrm>
          <a:prstGeom prst="rect">
            <a:avLst/>
          </a:prstGeom>
        </p:spPr>
        <p:txBody>
          <a:bodyPr wrap="square" lIns="91400" tIns="45702" rIns="91400" bIns="45702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Приоритетная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маршрутизация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учётом резервного  канала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связи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3672030" y="5589240"/>
            <a:ext cx="503238" cy="0"/>
          </a:xfrm>
          <a:prstGeom prst="line">
            <a:avLst/>
          </a:prstGeom>
          <a:ln w="158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43"/>
          <p:cNvSpPr txBox="1">
            <a:spLocks noChangeArrowheads="1"/>
          </p:cNvSpPr>
          <p:nvPr/>
        </p:nvSpPr>
        <p:spPr bwMode="auto">
          <a:xfrm>
            <a:off x="4175269" y="5404577"/>
            <a:ext cx="2761475" cy="37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PLC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– 8  адаптивных каналов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3644900" y="5877272"/>
            <a:ext cx="503238" cy="0"/>
          </a:xfrm>
          <a:prstGeom prst="line">
            <a:avLst/>
          </a:prstGeom>
          <a:ln w="15875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45"/>
          <p:cNvSpPr txBox="1">
            <a:spLocks noChangeArrowheads="1"/>
          </p:cNvSpPr>
          <p:nvPr/>
        </p:nvSpPr>
        <p:spPr bwMode="auto">
          <a:xfrm>
            <a:off x="4246566" y="5692609"/>
            <a:ext cx="1497488" cy="37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RF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– 8 каналов</a:t>
            </a:r>
          </a:p>
        </p:txBody>
      </p:sp>
      <p:sp>
        <p:nvSpPr>
          <p:cNvPr id="37" name="Прямоугольник 43"/>
          <p:cNvSpPr>
            <a:spLocks noChangeArrowheads="1"/>
          </p:cNvSpPr>
          <p:nvPr/>
        </p:nvSpPr>
        <p:spPr bwMode="auto">
          <a:xfrm>
            <a:off x="857251" y="6165304"/>
            <a:ext cx="7572375" cy="34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2" rIns="91400" bIns="45702">
            <a:spAutoFit/>
          </a:bodyPr>
          <a:lstStyle/>
          <a:p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Скорость передачи определяется </a:t>
            </a:r>
            <a:r>
              <a:rPr lang="ru-RU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пределяется</a:t>
            </a:r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в основном каналом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RF</a:t>
            </a:r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1392486" y="1612183"/>
            <a:ext cx="287338" cy="287338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1</a:t>
            </a:r>
            <a:endParaRPr lang="ru-RU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2461742" y="2616352"/>
            <a:ext cx="288925" cy="287337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r>
              <a:rPr lang="en-US" dirty="0"/>
              <a:t>2</a:t>
            </a:r>
            <a:endParaRPr lang="ru-RU" dirty="0"/>
          </a:p>
        </p:txBody>
      </p:sp>
      <p:sp>
        <p:nvSpPr>
          <p:cNvPr id="45" name="Овал 44"/>
          <p:cNvSpPr/>
          <p:nvPr/>
        </p:nvSpPr>
        <p:spPr>
          <a:xfrm>
            <a:off x="4117508" y="1967064"/>
            <a:ext cx="288925" cy="288925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r>
              <a:rPr lang="en-US" dirty="0"/>
              <a:t>3</a:t>
            </a:r>
            <a:endParaRPr lang="ru-RU" dirty="0"/>
          </a:p>
        </p:txBody>
      </p:sp>
      <p:sp>
        <p:nvSpPr>
          <p:cNvPr id="46" name="Овал 45"/>
          <p:cNvSpPr/>
          <p:nvPr/>
        </p:nvSpPr>
        <p:spPr>
          <a:xfrm>
            <a:off x="5343059" y="3119591"/>
            <a:ext cx="287337" cy="288925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r>
              <a:rPr lang="en-US" dirty="0"/>
              <a:t>4</a:t>
            </a:r>
            <a:endParaRPr lang="ru-RU" dirty="0"/>
          </a:p>
        </p:txBody>
      </p:sp>
      <p:sp>
        <p:nvSpPr>
          <p:cNvPr id="47" name="Овал 46"/>
          <p:cNvSpPr/>
          <p:nvPr/>
        </p:nvSpPr>
        <p:spPr>
          <a:xfrm>
            <a:off x="2534767" y="3911756"/>
            <a:ext cx="287338" cy="287337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r>
              <a:rPr lang="en-US" dirty="0"/>
              <a:t>5</a:t>
            </a:r>
            <a:endParaRPr lang="ru-RU" dirty="0"/>
          </a:p>
        </p:txBody>
      </p:sp>
      <p:sp>
        <p:nvSpPr>
          <p:cNvPr id="48" name="Овал 47"/>
          <p:cNvSpPr/>
          <p:nvPr/>
        </p:nvSpPr>
        <p:spPr>
          <a:xfrm>
            <a:off x="1309217" y="4703914"/>
            <a:ext cx="288925" cy="287338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r>
              <a:rPr lang="en-US" dirty="0"/>
              <a:t>6</a:t>
            </a:r>
            <a:endParaRPr lang="ru-RU" dirty="0"/>
          </a:p>
        </p:txBody>
      </p:sp>
      <p:sp>
        <p:nvSpPr>
          <p:cNvPr id="49" name="Овал 48"/>
          <p:cNvSpPr/>
          <p:nvPr/>
        </p:nvSpPr>
        <p:spPr>
          <a:xfrm>
            <a:off x="7143284" y="3191027"/>
            <a:ext cx="287337" cy="288925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r>
              <a:rPr lang="en-US" dirty="0"/>
              <a:t>7</a:t>
            </a:r>
            <a:endParaRPr lang="ru-RU" dirty="0"/>
          </a:p>
        </p:txBody>
      </p:sp>
      <p:sp>
        <p:nvSpPr>
          <p:cNvPr id="50" name="Овал 49"/>
          <p:cNvSpPr/>
          <p:nvPr/>
        </p:nvSpPr>
        <p:spPr>
          <a:xfrm>
            <a:off x="7790984" y="2111528"/>
            <a:ext cx="287337" cy="287337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r>
              <a:rPr lang="en-US" dirty="0"/>
              <a:t>8</a:t>
            </a:r>
            <a:endParaRPr lang="ru-RU" dirty="0"/>
          </a:p>
        </p:txBody>
      </p:sp>
      <p:sp>
        <p:nvSpPr>
          <p:cNvPr id="51" name="Овал 50"/>
          <p:cNvSpPr/>
          <p:nvPr/>
        </p:nvSpPr>
        <p:spPr>
          <a:xfrm>
            <a:off x="7575084" y="4703914"/>
            <a:ext cx="287337" cy="287338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r>
              <a:rPr lang="en-US" dirty="0"/>
              <a:t>9</a:t>
            </a:r>
            <a:endParaRPr lang="ru-RU" dirty="0"/>
          </a:p>
        </p:txBody>
      </p:sp>
      <p:sp>
        <p:nvSpPr>
          <p:cNvPr id="54" name="Полилиния 53"/>
          <p:cNvSpPr/>
          <p:nvPr/>
        </p:nvSpPr>
        <p:spPr>
          <a:xfrm flipH="1" flipV="1">
            <a:off x="1526705" y="1895629"/>
            <a:ext cx="965200" cy="819150"/>
          </a:xfrm>
          <a:custGeom>
            <a:avLst/>
            <a:gdLst>
              <a:gd name="connsiteX0" fmla="*/ 0 w 965200"/>
              <a:gd name="connsiteY0" fmla="*/ 0 h 818995"/>
              <a:gd name="connsiteX1" fmla="*/ 721113 w 965200"/>
              <a:gd name="connsiteY1" fmla="*/ 156117 h 818995"/>
              <a:gd name="connsiteX2" fmla="*/ 951571 w 965200"/>
              <a:gd name="connsiteY2" fmla="*/ 802888 h 818995"/>
              <a:gd name="connsiteX3" fmla="*/ 951571 w 965200"/>
              <a:gd name="connsiteY3" fmla="*/ 802888 h 818995"/>
              <a:gd name="connsiteX4" fmla="*/ 944137 w 965200"/>
              <a:gd name="connsiteY4" fmla="*/ 802888 h 818995"/>
              <a:gd name="connsiteX0" fmla="*/ 0 w 965200"/>
              <a:gd name="connsiteY0" fmla="*/ 0 h 818995"/>
              <a:gd name="connsiteX1" fmla="*/ 604829 w 965200"/>
              <a:gd name="connsiteY1" fmla="*/ 226349 h 818995"/>
              <a:gd name="connsiteX2" fmla="*/ 951571 w 965200"/>
              <a:gd name="connsiteY2" fmla="*/ 802888 h 818995"/>
              <a:gd name="connsiteX3" fmla="*/ 951571 w 965200"/>
              <a:gd name="connsiteY3" fmla="*/ 802888 h 818995"/>
              <a:gd name="connsiteX4" fmla="*/ 944137 w 965200"/>
              <a:gd name="connsiteY4" fmla="*/ 802888 h 818995"/>
              <a:gd name="connsiteX0" fmla="*/ 0 w 951571"/>
              <a:gd name="connsiteY0" fmla="*/ 0 h 835102"/>
              <a:gd name="connsiteX1" fmla="*/ 604829 w 951571"/>
              <a:gd name="connsiteY1" fmla="*/ 226349 h 835102"/>
              <a:gd name="connsiteX2" fmla="*/ 951571 w 951571"/>
              <a:gd name="connsiteY2" fmla="*/ 802888 h 835102"/>
              <a:gd name="connsiteX3" fmla="*/ 951571 w 951571"/>
              <a:gd name="connsiteY3" fmla="*/ 802888 h 835102"/>
              <a:gd name="connsiteX4" fmla="*/ 893192 w 951571"/>
              <a:gd name="connsiteY4" fmla="*/ 818995 h 835102"/>
              <a:gd name="connsiteX0" fmla="*/ 0 w 986263"/>
              <a:gd name="connsiteY0" fmla="*/ 0 h 979118"/>
              <a:gd name="connsiteX1" fmla="*/ 604829 w 986263"/>
              <a:gd name="connsiteY1" fmla="*/ 226349 h 979118"/>
              <a:gd name="connsiteX2" fmla="*/ 951571 w 986263"/>
              <a:gd name="connsiteY2" fmla="*/ 802888 h 979118"/>
              <a:gd name="connsiteX3" fmla="*/ 951571 w 986263"/>
              <a:gd name="connsiteY3" fmla="*/ 802888 h 979118"/>
              <a:gd name="connsiteX4" fmla="*/ 965200 w 986263"/>
              <a:gd name="connsiteY4" fmla="*/ 963011 h 97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6263" h="979118">
                <a:moveTo>
                  <a:pt x="0" y="0"/>
                </a:moveTo>
                <a:cubicBezTo>
                  <a:pt x="281259" y="11151"/>
                  <a:pt x="446234" y="92534"/>
                  <a:pt x="604829" y="226349"/>
                </a:cubicBezTo>
                <a:cubicBezTo>
                  <a:pt x="763424" y="360164"/>
                  <a:pt x="893781" y="706798"/>
                  <a:pt x="951571" y="802888"/>
                </a:cubicBezTo>
                <a:lnTo>
                  <a:pt x="951571" y="802888"/>
                </a:lnTo>
                <a:cubicBezTo>
                  <a:pt x="950332" y="802888"/>
                  <a:pt x="986263" y="979118"/>
                  <a:pt x="965200" y="963011"/>
                </a:cubicBezTo>
              </a:path>
            </a:pathLst>
          </a:custGeom>
          <a:ln w="158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5" name="Полилиния 54"/>
          <p:cNvSpPr/>
          <p:nvPr/>
        </p:nvSpPr>
        <p:spPr>
          <a:xfrm flipH="1">
            <a:off x="2393484" y="2903689"/>
            <a:ext cx="212725" cy="1079500"/>
          </a:xfrm>
          <a:custGeom>
            <a:avLst/>
            <a:gdLst>
              <a:gd name="connsiteX0" fmla="*/ 0 w 250282"/>
              <a:gd name="connsiteY0" fmla="*/ 0 h 1040781"/>
              <a:gd name="connsiteX1" fmla="*/ 237892 w 250282"/>
              <a:gd name="connsiteY1" fmla="*/ 460917 h 1040781"/>
              <a:gd name="connsiteX2" fmla="*/ 74341 w 250282"/>
              <a:gd name="connsiteY2" fmla="*/ 1040781 h 1040781"/>
              <a:gd name="connsiteX3" fmla="*/ 74341 w 250282"/>
              <a:gd name="connsiteY3" fmla="*/ 1040781 h 1040781"/>
              <a:gd name="connsiteX0" fmla="*/ 0 w 159936"/>
              <a:gd name="connsiteY0" fmla="*/ 0 h 1040781"/>
              <a:gd name="connsiteX1" fmla="*/ 147546 w 159936"/>
              <a:gd name="connsiteY1" fmla="*/ 516550 h 1040781"/>
              <a:gd name="connsiteX2" fmla="*/ 74341 w 159936"/>
              <a:gd name="connsiteY2" fmla="*/ 1040781 h 1040781"/>
              <a:gd name="connsiteX3" fmla="*/ 74341 w 159936"/>
              <a:gd name="connsiteY3" fmla="*/ 1040781 h 1040781"/>
              <a:gd name="connsiteX0" fmla="*/ 56088 w 216024"/>
              <a:gd name="connsiteY0" fmla="*/ 0 h 1080120"/>
              <a:gd name="connsiteX1" fmla="*/ 203634 w 216024"/>
              <a:gd name="connsiteY1" fmla="*/ 516550 h 1080120"/>
              <a:gd name="connsiteX2" fmla="*/ 130429 w 216024"/>
              <a:gd name="connsiteY2" fmla="*/ 1040781 h 1080120"/>
              <a:gd name="connsiteX3" fmla="*/ 0 w 216024"/>
              <a:gd name="connsiteY3" fmla="*/ 1080120 h 1080120"/>
              <a:gd name="connsiteX0" fmla="*/ 56088 w 206287"/>
              <a:gd name="connsiteY0" fmla="*/ 0 h 1080120"/>
              <a:gd name="connsiteX1" fmla="*/ 203634 w 206287"/>
              <a:gd name="connsiteY1" fmla="*/ 516550 h 1080120"/>
              <a:gd name="connsiteX2" fmla="*/ 72008 w 206287"/>
              <a:gd name="connsiteY2" fmla="*/ 1008111 h 1080120"/>
              <a:gd name="connsiteX3" fmla="*/ 0 w 206287"/>
              <a:gd name="connsiteY3" fmla="*/ 1080120 h 1080120"/>
              <a:gd name="connsiteX0" fmla="*/ 56088 w 206287"/>
              <a:gd name="connsiteY0" fmla="*/ 0 h 1080120"/>
              <a:gd name="connsiteX1" fmla="*/ 203634 w 206287"/>
              <a:gd name="connsiteY1" fmla="*/ 516550 h 1080120"/>
              <a:gd name="connsiteX2" fmla="*/ 72008 w 206287"/>
              <a:gd name="connsiteY2" fmla="*/ 1008111 h 1080120"/>
              <a:gd name="connsiteX3" fmla="*/ 0 w 206287"/>
              <a:gd name="connsiteY3" fmla="*/ 1080120 h 1080120"/>
              <a:gd name="connsiteX0" fmla="*/ 56088 w 212982"/>
              <a:gd name="connsiteY0" fmla="*/ 0 h 1080120"/>
              <a:gd name="connsiteX1" fmla="*/ 203634 w 212982"/>
              <a:gd name="connsiteY1" fmla="*/ 516550 h 1080120"/>
              <a:gd name="connsiteX2" fmla="*/ 0 w 212982"/>
              <a:gd name="connsiteY2" fmla="*/ 1080120 h 1080120"/>
              <a:gd name="connsiteX0" fmla="*/ 56088 w 212982"/>
              <a:gd name="connsiteY0" fmla="*/ 0 h 1080119"/>
              <a:gd name="connsiteX1" fmla="*/ 203634 w 212982"/>
              <a:gd name="connsiteY1" fmla="*/ 516550 h 1080119"/>
              <a:gd name="connsiteX2" fmla="*/ 0 w 212982"/>
              <a:gd name="connsiteY2" fmla="*/ 1080119 h 108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982" h="1080119">
                <a:moveTo>
                  <a:pt x="56088" y="0"/>
                </a:moveTo>
                <a:cubicBezTo>
                  <a:pt x="168839" y="143727"/>
                  <a:pt x="212982" y="336530"/>
                  <a:pt x="203634" y="516550"/>
                </a:cubicBezTo>
                <a:cubicBezTo>
                  <a:pt x="194286" y="696570"/>
                  <a:pt x="42424" y="962709"/>
                  <a:pt x="0" y="1080119"/>
                </a:cubicBezTo>
              </a:path>
            </a:pathLst>
          </a:custGeom>
          <a:ln w="158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2731617" y="2229002"/>
            <a:ext cx="1443038" cy="582612"/>
          </a:xfrm>
          <a:custGeom>
            <a:avLst/>
            <a:gdLst>
              <a:gd name="connsiteX0" fmla="*/ 0 w 1443037"/>
              <a:gd name="connsiteY0" fmla="*/ 576263 h 576263"/>
              <a:gd name="connsiteX1" fmla="*/ 728662 w 1443037"/>
              <a:gd name="connsiteY1" fmla="*/ 519113 h 576263"/>
              <a:gd name="connsiteX2" fmla="*/ 1443037 w 1443037"/>
              <a:gd name="connsiteY2" fmla="*/ 0 h 576263"/>
              <a:gd name="connsiteX0" fmla="*/ 0 w 1443037"/>
              <a:gd name="connsiteY0" fmla="*/ 576263 h 576263"/>
              <a:gd name="connsiteX1" fmla="*/ 728662 w 1443037"/>
              <a:gd name="connsiteY1" fmla="*/ 519113 h 576263"/>
              <a:gd name="connsiteX2" fmla="*/ 1443037 w 1443037"/>
              <a:gd name="connsiteY2" fmla="*/ 0 h 576263"/>
              <a:gd name="connsiteX0" fmla="*/ 0 w 1443037"/>
              <a:gd name="connsiteY0" fmla="*/ 576263 h 582489"/>
              <a:gd name="connsiteX1" fmla="*/ 728662 w 1443037"/>
              <a:gd name="connsiteY1" fmla="*/ 519113 h 582489"/>
              <a:gd name="connsiteX2" fmla="*/ 1443037 w 1443037"/>
              <a:gd name="connsiteY2" fmla="*/ 0 h 582489"/>
              <a:gd name="connsiteX0" fmla="*/ 0 w 1443037"/>
              <a:gd name="connsiteY0" fmla="*/ 576263 h 582489"/>
              <a:gd name="connsiteX1" fmla="*/ 728662 w 1443037"/>
              <a:gd name="connsiteY1" fmla="*/ 519113 h 582489"/>
              <a:gd name="connsiteX2" fmla="*/ 1443037 w 1443037"/>
              <a:gd name="connsiteY2" fmla="*/ 0 h 58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3037" h="582489">
                <a:moveTo>
                  <a:pt x="0" y="576263"/>
                </a:moveTo>
                <a:cubicBezTo>
                  <a:pt x="242887" y="557213"/>
                  <a:pt x="491852" y="582489"/>
                  <a:pt x="728662" y="519113"/>
                </a:cubicBezTo>
                <a:cubicBezTo>
                  <a:pt x="1028972" y="428278"/>
                  <a:pt x="1206102" y="211534"/>
                  <a:pt x="1443037" y="0"/>
                </a:cubicBezTo>
              </a:path>
            </a:pathLst>
          </a:custGeom>
          <a:ln w="158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" name="Полилиния 57"/>
          <p:cNvSpPr/>
          <p:nvPr/>
        </p:nvSpPr>
        <p:spPr>
          <a:xfrm>
            <a:off x="1450509" y="4067327"/>
            <a:ext cx="1095375" cy="676275"/>
          </a:xfrm>
          <a:custGeom>
            <a:avLst/>
            <a:gdLst>
              <a:gd name="connsiteX0" fmla="*/ 0 w 1095375"/>
              <a:gd name="connsiteY0" fmla="*/ 676275 h 676275"/>
              <a:gd name="connsiteX1" fmla="*/ 428625 w 1095375"/>
              <a:gd name="connsiteY1" fmla="*/ 238125 h 676275"/>
              <a:gd name="connsiteX2" fmla="*/ 1095375 w 1095375"/>
              <a:gd name="connsiteY2" fmla="*/ 0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5375" h="676275">
                <a:moveTo>
                  <a:pt x="0" y="676275"/>
                </a:moveTo>
                <a:cubicBezTo>
                  <a:pt x="123031" y="513556"/>
                  <a:pt x="246063" y="350837"/>
                  <a:pt x="428625" y="238125"/>
                </a:cubicBezTo>
                <a:cubicBezTo>
                  <a:pt x="611187" y="125413"/>
                  <a:pt x="979488" y="49213"/>
                  <a:pt x="1095375" y="0"/>
                </a:cubicBezTo>
              </a:path>
            </a:pathLst>
          </a:custGeom>
          <a:ln w="158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0" name="Полилиния 59"/>
          <p:cNvSpPr/>
          <p:nvPr/>
        </p:nvSpPr>
        <p:spPr>
          <a:xfrm>
            <a:off x="4384205" y="2125814"/>
            <a:ext cx="1025525" cy="1017588"/>
          </a:xfrm>
          <a:custGeom>
            <a:avLst/>
            <a:gdLst>
              <a:gd name="connsiteX0" fmla="*/ 0 w 1025913"/>
              <a:gd name="connsiteY0" fmla="*/ 0 h 1018478"/>
              <a:gd name="connsiteX1" fmla="*/ 394010 w 1025913"/>
              <a:gd name="connsiteY1" fmla="*/ 289932 h 1018478"/>
              <a:gd name="connsiteX2" fmla="*/ 810322 w 1025913"/>
              <a:gd name="connsiteY2" fmla="*/ 557561 h 1018478"/>
              <a:gd name="connsiteX3" fmla="*/ 1025913 w 1025913"/>
              <a:gd name="connsiteY3" fmla="*/ 1018478 h 1018478"/>
              <a:gd name="connsiteX0" fmla="*/ 0 w 1025913"/>
              <a:gd name="connsiteY0" fmla="*/ 0 h 1018478"/>
              <a:gd name="connsiteX1" fmla="*/ 810322 w 1025913"/>
              <a:gd name="connsiteY1" fmla="*/ 557561 h 1018478"/>
              <a:gd name="connsiteX2" fmla="*/ 1025913 w 1025913"/>
              <a:gd name="connsiteY2" fmla="*/ 1018478 h 1018478"/>
              <a:gd name="connsiteX0" fmla="*/ 0 w 1025913"/>
              <a:gd name="connsiteY0" fmla="*/ 0 h 1018478"/>
              <a:gd name="connsiteX1" fmla="*/ 669941 w 1025913"/>
              <a:gd name="connsiteY1" fmla="*/ 418171 h 1018478"/>
              <a:gd name="connsiteX2" fmla="*/ 1025913 w 1025913"/>
              <a:gd name="connsiteY2" fmla="*/ 1018478 h 1018478"/>
              <a:gd name="connsiteX0" fmla="*/ 0 w 1025913"/>
              <a:gd name="connsiteY0" fmla="*/ 0 h 1018478"/>
              <a:gd name="connsiteX1" fmla="*/ 669941 w 1025913"/>
              <a:gd name="connsiteY1" fmla="*/ 418171 h 1018478"/>
              <a:gd name="connsiteX2" fmla="*/ 1025913 w 1025913"/>
              <a:gd name="connsiteY2" fmla="*/ 1018478 h 1018478"/>
              <a:gd name="connsiteX0" fmla="*/ 0 w 1025913"/>
              <a:gd name="connsiteY0" fmla="*/ 0 h 1018478"/>
              <a:gd name="connsiteX1" fmla="*/ 669941 w 1025913"/>
              <a:gd name="connsiteY1" fmla="*/ 418171 h 1018478"/>
              <a:gd name="connsiteX2" fmla="*/ 1025913 w 1025913"/>
              <a:gd name="connsiteY2" fmla="*/ 1018478 h 1018478"/>
              <a:gd name="connsiteX0" fmla="*/ 0 w 1025913"/>
              <a:gd name="connsiteY0" fmla="*/ 0 h 1018478"/>
              <a:gd name="connsiteX1" fmla="*/ 669941 w 1025913"/>
              <a:gd name="connsiteY1" fmla="*/ 346163 h 1018478"/>
              <a:gd name="connsiteX2" fmla="*/ 1025913 w 1025913"/>
              <a:gd name="connsiteY2" fmla="*/ 1018478 h 1018478"/>
              <a:gd name="connsiteX0" fmla="*/ 0 w 1025913"/>
              <a:gd name="connsiteY0" fmla="*/ 0 h 1018478"/>
              <a:gd name="connsiteX1" fmla="*/ 669941 w 1025913"/>
              <a:gd name="connsiteY1" fmla="*/ 346163 h 1018478"/>
              <a:gd name="connsiteX2" fmla="*/ 1025913 w 1025913"/>
              <a:gd name="connsiteY2" fmla="*/ 1018478 h 1018478"/>
              <a:gd name="connsiteX0" fmla="*/ 0 w 1025913"/>
              <a:gd name="connsiteY0" fmla="*/ 0 h 1018478"/>
              <a:gd name="connsiteX1" fmla="*/ 669941 w 1025913"/>
              <a:gd name="connsiteY1" fmla="*/ 346163 h 1018478"/>
              <a:gd name="connsiteX2" fmla="*/ 1025913 w 1025913"/>
              <a:gd name="connsiteY2" fmla="*/ 1018478 h 1018478"/>
              <a:gd name="connsiteX0" fmla="*/ 0 w 1025913"/>
              <a:gd name="connsiteY0" fmla="*/ 0 h 1018478"/>
              <a:gd name="connsiteX1" fmla="*/ 669941 w 1025913"/>
              <a:gd name="connsiteY1" fmla="*/ 346163 h 1018478"/>
              <a:gd name="connsiteX2" fmla="*/ 1025913 w 1025913"/>
              <a:gd name="connsiteY2" fmla="*/ 1018478 h 1018478"/>
              <a:gd name="connsiteX0" fmla="*/ 0 w 1025913"/>
              <a:gd name="connsiteY0" fmla="*/ 0 h 1018478"/>
              <a:gd name="connsiteX1" fmla="*/ 669941 w 1025913"/>
              <a:gd name="connsiteY1" fmla="*/ 346163 h 1018478"/>
              <a:gd name="connsiteX2" fmla="*/ 1025913 w 1025913"/>
              <a:gd name="connsiteY2" fmla="*/ 1018478 h 101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5913" h="1018478">
                <a:moveTo>
                  <a:pt x="0" y="0"/>
                </a:moveTo>
                <a:cubicBezTo>
                  <a:pt x="168817" y="116159"/>
                  <a:pt x="414506" y="133929"/>
                  <a:pt x="669941" y="346163"/>
                </a:cubicBezTo>
                <a:cubicBezTo>
                  <a:pt x="924880" y="550013"/>
                  <a:pt x="994937" y="934224"/>
                  <a:pt x="1025913" y="1018478"/>
                </a:cubicBezTo>
              </a:path>
            </a:pathLst>
          </a:custGeom>
          <a:ln w="158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2" name="Полилиния 61"/>
          <p:cNvSpPr/>
          <p:nvPr/>
        </p:nvSpPr>
        <p:spPr>
          <a:xfrm>
            <a:off x="5558957" y="3335489"/>
            <a:ext cx="1651000" cy="330200"/>
          </a:xfrm>
          <a:custGeom>
            <a:avLst/>
            <a:gdLst>
              <a:gd name="connsiteX0" fmla="*/ 0 w 1620644"/>
              <a:gd name="connsiteY0" fmla="*/ 0 h 268868"/>
              <a:gd name="connsiteX1" fmla="*/ 966439 w 1620644"/>
              <a:gd name="connsiteY1" fmla="*/ 260195 h 268868"/>
              <a:gd name="connsiteX2" fmla="*/ 1620644 w 1620644"/>
              <a:gd name="connsiteY2" fmla="*/ 52039 h 26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0644" h="268868">
                <a:moveTo>
                  <a:pt x="0" y="0"/>
                </a:moveTo>
                <a:cubicBezTo>
                  <a:pt x="348166" y="125761"/>
                  <a:pt x="696332" y="251522"/>
                  <a:pt x="966439" y="260195"/>
                </a:cubicBezTo>
                <a:cubicBezTo>
                  <a:pt x="1236546" y="268868"/>
                  <a:pt x="1428595" y="160453"/>
                  <a:pt x="1620644" y="52039"/>
                </a:cubicBezTo>
              </a:path>
            </a:pathLst>
          </a:custGeom>
          <a:ln w="158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4" name="Полилиния 63"/>
          <p:cNvSpPr/>
          <p:nvPr/>
        </p:nvSpPr>
        <p:spPr>
          <a:xfrm>
            <a:off x="7359182" y="2398868"/>
            <a:ext cx="576262" cy="936625"/>
          </a:xfrm>
          <a:custGeom>
            <a:avLst/>
            <a:gdLst>
              <a:gd name="connsiteX0" fmla="*/ 617034 w 623229"/>
              <a:gd name="connsiteY0" fmla="*/ 0 h 981307"/>
              <a:gd name="connsiteX1" fmla="*/ 520390 w 623229"/>
              <a:gd name="connsiteY1" fmla="*/ 572429 h 981307"/>
              <a:gd name="connsiteX2" fmla="*/ 0 w 623229"/>
              <a:gd name="connsiteY2" fmla="*/ 981307 h 981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229" h="981307">
                <a:moveTo>
                  <a:pt x="617034" y="0"/>
                </a:moveTo>
                <a:cubicBezTo>
                  <a:pt x="620131" y="204439"/>
                  <a:pt x="623229" y="408878"/>
                  <a:pt x="520390" y="572429"/>
                </a:cubicBezTo>
                <a:cubicBezTo>
                  <a:pt x="417551" y="735980"/>
                  <a:pt x="97883" y="960244"/>
                  <a:pt x="0" y="981307"/>
                </a:cubicBezTo>
              </a:path>
            </a:pathLst>
          </a:custGeom>
          <a:ln w="158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5" name="Полилиния 64"/>
          <p:cNvSpPr/>
          <p:nvPr/>
        </p:nvSpPr>
        <p:spPr>
          <a:xfrm>
            <a:off x="7235355" y="3433914"/>
            <a:ext cx="360362" cy="1360488"/>
          </a:xfrm>
          <a:custGeom>
            <a:avLst/>
            <a:gdLst>
              <a:gd name="connsiteX0" fmla="*/ 70625 w 360557"/>
              <a:gd name="connsiteY0" fmla="*/ 0 h 1360449"/>
              <a:gd name="connsiteX1" fmla="*/ 48322 w 360557"/>
              <a:gd name="connsiteY1" fmla="*/ 959005 h 1360449"/>
              <a:gd name="connsiteX2" fmla="*/ 360557 w 360557"/>
              <a:gd name="connsiteY2" fmla="*/ 1360449 h 136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0557" h="1360449">
                <a:moveTo>
                  <a:pt x="70625" y="0"/>
                </a:moveTo>
                <a:cubicBezTo>
                  <a:pt x="35312" y="366132"/>
                  <a:pt x="0" y="732264"/>
                  <a:pt x="48322" y="959005"/>
                </a:cubicBezTo>
                <a:cubicBezTo>
                  <a:pt x="96644" y="1185747"/>
                  <a:pt x="310996" y="1294781"/>
                  <a:pt x="360557" y="1360449"/>
                </a:cubicBezTo>
              </a:path>
            </a:pathLst>
          </a:custGeom>
          <a:ln w="158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6" name="Полилиния 65"/>
          <p:cNvSpPr/>
          <p:nvPr/>
        </p:nvSpPr>
        <p:spPr>
          <a:xfrm>
            <a:off x="7424268" y="3381531"/>
            <a:ext cx="388938" cy="1285875"/>
          </a:xfrm>
          <a:custGeom>
            <a:avLst/>
            <a:gdLst>
              <a:gd name="connsiteX0" fmla="*/ 0 w 387815"/>
              <a:gd name="connsiteY0" fmla="*/ 0 h 1286107"/>
              <a:gd name="connsiteX1" fmla="*/ 334537 w 387815"/>
              <a:gd name="connsiteY1" fmla="*/ 639337 h 1286107"/>
              <a:gd name="connsiteX2" fmla="*/ 319668 w 387815"/>
              <a:gd name="connsiteY2" fmla="*/ 1286107 h 128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815" h="1286107">
                <a:moveTo>
                  <a:pt x="0" y="0"/>
                </a:moveTo>
                <a:cubicBezTo>
                  <a:pt x="140629" y="212493"/>
                  <a:pt x="281259" y="424986"/>
                  <a:pt x="334537" y="639337"/>
                </a:cubicBezTo>
                <a:cubicBezTo>
                  <a:pt x="387815" y="853688"/>
                  <a:pt x="315951" y="1221678"/>
                  <a:pt x="319668" y="1286107"/>
                </a:cubicBezTo>
              </a:path>
            </a:pathLst>
          </a:cu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 flipH="1">
            <a:off x="4909671" y="2182964"/>
            <a:ext cx="144463" cy="50482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V="1">
            <a:off x="4693770" y="2327427"/>
            <a:ext cx="504825" cy="2159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H="1">
            <a:off x="6422555" y="3408514"/>
            <a:ext cx="144462" cy="50323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flipV="1">
            <a:off x="6206659" y="3551389"/>
            <a:ext cx="503237" cy="2159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7399703" y="5407367"/>
            <a:ext cx="1563463" cy="65678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spcCol="0" rtlCol="0" anchor="ctr"/>
          <a:lstStyle/>
          <a:p>
            <a:pPr algn="ctr"/>
            <a:endParaRPr lang="ru-RU"/>
          </a:p>
        </p:txBody>
      </p:sp>
      <p:sp>
        <p:nvSpPr>
          <p:cNvPr id="81" name="TextBox 45"/>
          <p:cNvSpPr txBox="1">
            <a:spLocks noChangeArrowheads="1"/>
          </p:cNvSpPr>
          <p:nvPr/>
        </p:nvSpPr>
        <p:spPr bwMode="auto">
          <a:xfrm>
            <a:off x="7375916" y="5462094"/>
            <a:ext cx="1572633" cy="59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Надежностные </a:t>
            </a:r>
          </a:p>
          <a:p>
            <a:r>
              <a:rPr lang="ru-RU" sz="1600" dirty="0">
                <a:solidFill>
                  <a:schemeClr val="bg1"/>
                </a:solidFill>
              </a:rPr>
              <a:t>функции</a:t>
            </a:r>
          </a:p>
        </p:txBody>
      </p:sp>
      <p:sp>
        <p:nvSpPr>
          <p:cNvPr id="40" name="Овал 39"/>
          <p:cNvSpPr/>
          <p:nvPr/>
        </p:nvSpPr>
        <p:spPr>
          <a:xfrm>
            <a:off x="4284663" y="4114158"/>
            <a:ext cx="287337" cy="287338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24734" y="4063529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1" name="Полилиния 70"/>
          <p:cNvSpPr/>
          <p:nvPr/>
        </p:nvSpPr>
        <p:spPr>
          <a:xfrm flipH="1">
            <a:off x="3896516" y="2255988"/>
            <a:ext cx="531814" cy="1944693"/>
          </a:xfrm>
          <a:custGeom>
            <a:avLst/>
            <a:gdLst>
              <a:gd name="connsiteX0" fmla="*/ 0 w 250282"/>
              <a:gd name="connsiteY0" fmla="*/ 0 h 1040781"/>
              <a:gd name="connsiteX1" fmla="*/ 237892 w 250282"/>
              <a:gd name="connsiteY1" fmla="*/ 460917 h 1040781"/>
              <a:gd name="connsiteX2" fmla="*/ 74341 w 250282"/>
              <a:gd name="connsiteY2" fmla="*/ 1040781 h 1040781"/>
              <a:gd name="connsiteX3" fmla="*/ 74341 w 250282"/>
              <a:gd name="connsiteY3" fmla="*/ 1040781 h 1040781"/>
              <a:gd name="connsiteX0" fmla="*/ 0 w 159936"/>
              <a:gd name="connsiteY0" fmla="*/ 0 h 1040781"/>
              <a:gd name="connsiteX1" fmla="*/ 147546 w 159936"/>
              <a:gd name="connsiteY1" fmla="*/ 516550 h 1040781"/>
              <a:gd name="connsiteX2" fmla="*/ 74341 w 159936"/>
              <a:gd name="connsiteY2" fmla="*/ 1040781 h 1040781"/>
              <a:gd name="connsiteX3" fmla="*/ 74341 w 159936"/>
              <a:gd name="connsiteY3" fmla="*/ 1040781 h 1040781"/>
              <a:gd name="connsiteX0" fmla="*/ 56088 w 216024"/>
              <a:gd name="connsiteY0" fmla="*/ 0 h 1080120"/>
              <a:gd name="connsiteX1" fmla="*/ 203634 w 216024"/>
              <a:gd name="connsiteY1" fmla="*/ 516550 h 1080120"/>
              <a:gd name="connsiteX2" fmla="*/ 130429 w 216024"/>
              <a:gd name="connsiteY2" fmla="*/ 1040781 h 1080120"/>
              <a:gd name="connsiteX3" fmla="*/ 0 w 216024"/>
              <a:gd name="connsiteY3" fmla="*/ 1080120 h 1080120"/>
              <a:gd name="connsiteX0" fmla="*/ 56088 w 206287"/>
              <a:gd name="connsiteY0" fmla="*/ 0 h 1080120"/>
              <a:gd name="connsiteX1" fmla="*/ 203634 w 206287"/>
              <a:gd name="connsiteY1" fmla="*/ 516550 h 1080120"/>
              <a:gd name="connsiteX2" fmla="*/ 72008 w 206287"/>
              <a:gd name="connsiteY2" fmla="*/ 1008111 h 1080120"/>
              <a:gd name="connsiteX3" fmla="*/ 0 w 206287"/>
              <a:gd name="connsiteY3" fmla="*/ 1080120 h 1080120"/>
              <a:gd name="connsiteX0" fmla="*/ 56088 w 206287"/>
              <a:gd name="connsiteY0" fmla="*/ 0 h 1080120"/>
              <a:gd name="connsiteX1" fmla="*/ 203634 w 206287"/>
              <a:gd name="connsiteY1" fmla="*/ 516550 h 1080120"/>
              <a:gd name="connsiteX2" fmla="*/ 72008 w 206287"/>
              <a:gd name="connsiteY2" fmla="*/ 1008111 h 1080120"/>
              <a:gd name="connsiteX3" fmla="*/ 0 w 206287"/>
              <a:gd name="connsiteY3" fmla="*/ 1080120 h 1080120"/>
              <a:gd name="connsiteX0" fmla="*/ 56088 w 212982"/>
              <a:gd name="connsiteY0" fmla="*/ 0 h 1080120"/>
              <a:gd name="connsiteX1" fmla="*/ 203634 w 212982"/>
              <a:gd name="connsiteY1" fmla="*/ 516550 h 1080120"/>
              <a:gd name="connsiteX2" fmla="*/ 0 w 212982"/>
              <a:gd name="connsiteY2" fmla="*/ 1080120 h 1080120"/>
              <a:gd name="connsiteX0" fmla="*/ 56088 w 212982"/>
              <a:gd name="connsiteY0" fmla="*/ 0 h 1080119"/>
              <a:gd name="connsiteX1" fmla="*/ 203634 w 212982"/>
              <a:gd name="connsiteY1" fmla="*/ 516550 h 1080119"/>
              <a:gd name="connsiteX2" fmla="*/ 0 w 212982"/>
              <a:gd name="connsiteY2" fmla="*/ 1080119 h 108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982" h="1080119">
                <a:moveTo>
                  <a:pt x="56088" y="0"/>
                </a:moveTo>
                <a:cubicBezTo>
                  <a:pt x="168839" y="143727"/>
                  <a:pt x="212982" y="336530"/>
                  <a:pt x="203634" y="516550"/>
                </a:cubicBezTo>
                <a:cubicBezTo>
                  <a:pt x="194286" y="696570"/>
                  <a:pt x="42424" y="962709"/>
                  <a:pt x="0" y="1080119"/>
                </a:cubicBezTo>
              </a:path>
            </a:pathLst>
          </a:custGeom>
          <a:ln w="158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8" name="Полилиния 77"/>
          <p:cNvSpPr/>
          <p:nvPr/>
        </p:nvSpPr>
        <p:spPr>
          <a:xfrm rot="10397832">
            <a:off x="4493164" y="3467279"/>
            <a:ext cx="1095375" cy="676275"/>
          </a:xfrm>
          <a:custGeom>
            <a:avLst/>
            <a:gdLst>
              <a:gd name="connsiteX0" fmla="*/ 0 w 1095375"/>
              <a:gd name="connsiteY0" fmla="*/ 676275 h 676275"/>
              <a:gd name="connsiteX1" fmla="*/ 428625 w 1095375"/>
              <a:gd name="connsiteY1" fmla="*/ 238125 h 676275"/>
              <a:gd name="connsiteX2" fmla="*/ 1095375 w 1095375"/>
              <a:gd name="connsiteY2" fmla="*/ 0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5375" h="676275">
                <a:moveTo>
                  <a:pt x="0" y="676275"/>
                </a:moveTo>
                <a:cubicBezTo>
                  <a:pt x="123031" y="513556"/>
                  <a:pt x="246063" y="350837"/>
                  <a:pt x="428625" y="238125"/>
                </a:cubicBezTo>
                <a:cubicBezTo>
                  <a:pt x="611187" y="125413"/>
                  <a:pt x="979488" y="49213"/>
                  <a:pt x="1095375" y="0"/>
                </a:cubicBezTo>
              </a:path>
            </a:pathLst>
          </a:custGeom>
          <a:ln w="158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9" name="Полилиния 78"/>
          <p:cNvSpPr/>
          <p:nvPr/>
        </p:nvSpPr>
        <p:spPr>
          <a:xfrm rot="4577401">
            <a:off x="5819505" y="2424930"/>
            <a:ext cx="182477" cy="2877150"/>
          </a:xfrm>
          <a:custGeom>
            <a:avLst/>
            <a:gdLst>
              <a:gd name="connsiteX0" fmla="*/ 0 w 387815"/>
              <a:gd name="connsiteY0" fmla="*/ 0 h 1286107"/>
              <a:gd name="connsiteX1" fmla="*/ 334537 w 387815"/>
              <a:gd name="connsiteY1" fmla="*/ 639337 h 1286107"/>
              <a:gd name="connsiteX2" fmla="*/ 319668 w 387815"/>
              <a:gd name="connsiteY2" fmla="*/ 1286107 h 128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815" h="1286107">
                <a:moveTo>
                  <a:pt x="0" y="0"/>
                </a:moveTo>
                <a:cubicBezTo>
                  <a:pt x="140629" y="212493"/>
                  <a:pt x="281259" y="424986"/>
                  <a:pt x="334537" y="639337"/>
                </a:cubicBezTo>
                <a:cubicBezTo>
                  <a:pt x="387815" y="853688"/>
                  <a:pt x="315951" y="1221678"/>
                  <a:pt x="319668" y="1286107"/>
                </a:cubicBezTo>
              </a:path>
            </a:pathLst>
          </a:cu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Овал 37"/>
          <p:cNvSpPr/>
          <p:nvPr/>
        </p:nvSpPr>
        <p:spPr>
          <a:xfrm rot="19687426">
            <a:off x="1593273" y="1910661"/>
            <a:ext cx="3500778" cy="229447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spcCol="0"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 rot="14488955">
            <a:off x="3185671" y="2308134"/>
            <a:ext cx="3500778" cy="229447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spcCol="0"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 rot="16470642">
            <a:off x="5549887" y="2423286"/>
            <a:ext cx="3500778" cy="229447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spcCol="0"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 rot="210730">
            <a:off x="3958938" y="2748804"/>
            <a:ext cx="3500778" cy="229447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spcCol="0"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 rot="19687426">
            <a:off x="521376" y="2740182"/>
            <a:ext cx="3500778" cy="229447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spcCol="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20080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78" grpId="0" animBg="1"/>
      <p:bldP spid="7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319670" cy="461665"/>
          </a:xfrm>
          <a:prstGeom prst="rect">
            <a:avLst/>
          </a:prstGeom>
        </p:spPr>
        <p:txBody>
          <a:bodyPr wrap="square" lIns="91400" tIns="45702" rIns="91400" bIns="45702">
            <a:spAutoFit/>
          </a:bodyPr>
          <a:lstStyle/>
          <a:p>
            <a:pPr algn="ctr"/>
            <a:r>
              <a:rPr lang="ru-RU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Пример соединений в самоорганизующейся </a:t>
            </a: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mesh</a:t>
            </a:r>
            <a:r>
              <a:rPr lang="ru-RU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- сети</a:t>
            </a:r>
            <a:endParaRPr lang="ru-RU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1" y="5966022"/>
            <a:ext cx="115193" cy="11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Содержимое 3" descr="топология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4" y="1112044"/>
            <a:ext cx="8718550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7473778" y="5971110"/>
            <a:ext cx="1563463" cy="65678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spcCol="0"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392659" y="5971110"/>
            <a:ext cx="1725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Надежностные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функции</a:t>
            </a:r>
          </a:p>
        </p:txBody>
      </p:sp>
    </p:spTree>
    <p:extLst>
      <p:ext uri="{BB962C8B-B14F-4D97-AF65-F5344CB8AC3E}">
        <p14:creationId xmlns="" xmlns:p14="http://schemas.microsoft.com/office/powerpoint/2010/main" val="3884147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Арапов Антон\Desktop\Презентация СЭ\яйц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249" y="203320"/>
            <a:ext cx="5037509" cy="39750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468560" y="5517232"/>
            <a:ext cx="10081120" cy="646331"/>
          </a:xfrm>
          <a:prstGeom prst="rect">
            <a:avLst/>
          </a:prstGeom>
        </p:spPr>
        <p:txBody>
          <a:bodyPr wrap="square" lIns="91400" tIns="45702" rIns="91400" bIns="45702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1" y="4239959"/>
            <a:ext cx="8784976" cy="2353926"/>
          </a:xfrm>
          <a:prstGeom prst="rect">
            <a:avLst/>
          </a:prstGeom>
        </p:spPr>
        <p:txBody>
          <a:bodyPr wrap="square" lIns="91400" tIns="45702" rIns="91400" bIns="45702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НПО «Радио и Микроэлектроника» (НПО «РиМ»)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– один из крупнейших в России производителей приборов учета электроэнергии  и комплексных автоматизированных информационно-измерительных систем коммерческого и технического учета электроэнергии и энергоресурсов (АИИС КУЭ/АИИС ТУЭ).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настоящее время производство НПО «РиМ» организовано в виде холдинга, состоящего из 13 самостоятельных подразделений, закрывающих весь цикл наукоемкого производства – от маркетинга, разработки и производства, до дальнейшего технического сопровождения наиболее сложной продукции ЗАО «РиМ».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86650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252198803"/>
              </p:ext>
            </p:extLst>
          </p:nvPr>
        </p:nvGraphicFramePr>
        <p:xfrm>
          <a:off x="3008784" y="476674"/>
          <a:ext cx="727280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3532" y="116632"/>
            <a:ext cx="3520242" cy="400073"/>
          </a:xfrm>
          <a:prstGeom prst="rect">
            <a:avLst/>
          </a:prstGeom>
        </p:spPr>
        <p:txBody>
          <a:bodyPr wrap="none" lIns="91400" tIns="45702" rIns="91400" bIns="45702">
            <a:spAutoFit/>
          </a:bodyPr>
          <a:lstStyle/>
          <a:p>
            <a:pPr marL="5020">
              <a:defRPr/>
            </a:pPr>
            <a:r>
              <a:rPr lang="ru-RU" sz="2000" b="1" dirty="0" smtClean="0">
                <a:solidFill>
                  <a:srgbClr val="0070C0"/>
                </a:solidFill>
              </a:rPr>
              <a:t>Задачи решаемые в системе: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6" y="828698"/>
            <a:ext cx="2736304" cy="2240262"/>
          </a:xfrm>
          <a:prstGeom prst="roundRect">
            <a:avLst>
              <a:gd name="adj" fmla="val 1000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00" tIns="45702" rIns="91400" bIns="45702"/>
          <a:lstStyle/>
          <a:p>
            <a:r>
              <a:rPr lang="ru-RU" sz="1200" dirty="0"/>
              <a:t>100% опрос за счет:</a:t>
            </a:r>
          </a:p>
          <a:p>
            <a:pPr marL="171379" indent="-171379">
              <a:buFontTx/>
              <a:buChar char="-"/>
            </a:pPr>
            <a:r>
              <a:rPr lang="ru-RU" sz="1200" dirty="0"/>
              <a:t>резервирования каналов связи </a:t>
            </a:r>
            <a:r>
              <a:rPr lang="en-US" sz="1200" dirty="0"/>
              <a:t>RF – </a:t>
            </a:r>
            <a:r>
              <a:rPr lang="en-US" sz="1200" dirty="0" smtClean="0"/>
              <a:t>PLC </a:t>
            </a:r>
            <a:r>
              <a:rPr lang="ru-RU" sz="1200" dirty="0" smtClean="0"/>
              <a:t> и </a:t>
            </a:r>
            <a:r>
              <a:rPr lang="en-US" sz="1200" dirty="0" smtClean="0"/>
              <a:t>GPRS</a:t>
            </a:r>
            <a:r>
              <a:rPr lang="ru-RU" sz="1200" dirty="0" smtClean="0"/>
              <a:t>; </a:t>
            </a:r>
            <a:endParaRPr lang="ru-RU" sz="1200" dirty="0"/>
          </a:p>
          <a:p>
            <a:pPr marL="171379" indent="-171379">
              <a:buFontTx/>
              <a:buChar char="-"/>
            </a:pPr>
            <a:r>
              <a:rPr lang="ru-RU" sz="1200" dirty="0" smtClean="0"/>
              <a:t>адаптивный выбор</a:t>
            </a:r>
            <a:r>
              <a:rPr lang="en-US" sz="1200" dirty="0" smtClean="0"/>
              <a:t> </a:t>
            </a:r>
            <a:r>
              <a:rPr lang="ru-RU" sz="1200" dirty="0" smtClean="0"/>
              <a:t>каналов </a:t>
            </a:r>
            <a:r>
              <a:rPr lang="ru-RU" sz="1200" dirty="0"/>
              <a:t>передачи данных </a:t>
            </a:r>
          </a:p>
          <a:p>
            <a:pPr marL="171379" indent="-171379">
              <a:buFontTx/>
              <a:buChar char="-"/>
            </a:pPr>
            <a:r>
              <a:rPr lang="ru-RU" sz="1200" dirty="0" smtClean="0"/>
              <a:t>создание </a:t>
            </a:r>
            <a:r>
              <a:rPr lang="ru-RU" sz="1200" dirty="0"/>
              <a:t>узлов ретрансляции;</a:t>
            </a:r>
          </a:p>
          <a:p>
            <a:r>
              <a:rPr lang="ru-RU" sz="1200" dirty="0"/>
              <a:t>Введение сторожевого таймера на МКС;</a:t>
            </a:r>
          </a:p>
          <a:p>
            <a:r>
              <a:rPr lang="ru-RU" sz="1200" dirty="0"/>
              <a:t>Инструкции по монтажу и </a:t>
            </a:r>
            <a:r>
              <a:rPr lang="ru-RU" sz="1200" dirty="0" smtClean="0"/>
              <a:t>видеоуроки.</a:t>
            </a:r>
            <a:endParaRPr lang="ru-RU" sz="1200" dirty="0"/>
          </a:p>
          <a:p>
            <a:endParaRPr lang="ru-RU" sz="1200" dirty="0"/>
          </a:p>
          <a:p>
            <a:endParaRPr lang="ru-RU" sz="12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660232" y="332656"/>
            <a:ext cx="2376264" cy="1410316"/>
          </a:xfrm>
          <a:prstGeom prst="roundRect">
            <a:avLst>
              <a:gd name="adj" fmla="val 1000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00" tIns="45702" rIns="91400" bIns="45702"/>
          <a:lstStyle/>
          <a:p>
            <a:r>
              <a:rPr lang="ru-RU" sz="1200" dirty="0"/>
              <a:t>Ежесуточный расчет баланса по ТП;</a:t>
            </a:r>
          </a:p>
          <a:p>
            <a:r>
              <a:rPr lang="ru-RU" sz="1200" dirty="0"/>
              <a:t>Оперативное выявление нештатного потребления э/э потребителем – модуль интеллектуального </a:t>
            </a:r>
            <a:r>
              <a:rPr lang="ru-RU" sz="1200" dirty="0" smtClean="0"/>
              <a:t>анализа.</a:t>
            </a:r>
            <a:endParaRPr lang="ru-RU" sz="1200" dirty="0"/>
          </a:p>
          <a:p>
            <a:pPr algn="ctr"/>
            <a:endParaRPr lang="ru-RU" sz="12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69620" y="5517232"/>
            <a:ext cx="3960440" cy="1224136"/>
          </a:xfrm>
          <a:prstGeom prst="roundRect">
            <a:avLst>
              <a:gd name="adj" fmla="val 1000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00" tIns="45702" rIns="91400" bIns="45702"/>
          <a:lstStyle/>
          <a:p>
            <a:r>
              <a:rPr lang="ru-RU" sz="1200" dirty="0" smtClean="0"/>
              <a:t>Политика опроса ПУ;</a:t>
            </a:r>
            <a:endParaRPr lang="en-US" sz="1200" dirty="0" smtClean="0"/>
          </a:p>
          <a:p>
            <a:r>
              <a:rPr lang="ru-RU" sz="1200" dirty="0" smtClean="0"/>
              <a:t>Автоматизация построения </a:t>
            </a:r>
            <a:r>
              <a:rPr lang="ru-RU" sz="1200" dirty="0"/>
              <a:t>маршрутов опросов ПУ;</a:t>
            </a:r>
          </a:p>
          <a:p>
            <a:r>
              <a:rPr lang="ru-RU" sz="1200" dirty="0"/>
              <a:t>Дистанционная смена ПО МКС </a:t>
            </a:r>
            <a:r>
              <a:rPr lang="ru-RU" sz="1200" dirty="0" smtClean="0"/>
              <a:t>;</a:t>
            </a:r>
            <a:endParaRPr lang="ru-RU" sz="1200" dirty="0"/>
          </a:p>
          <a:p>
            <a:r>
              <a:rPr lang="ru-RU" sz="1200" dirty="0"/>
              <a:t>Ведение форума на сайте по эксплуатации АИИС </a:t>
            </a:r>
            <a:r>
              <a:rPr lang="ru-RU" sz="1200" dirty="0" smtClean="0"/>
              <a:t>КУЭ;</a:t>
            </a:r>
          </a:p>
          <a:p>
            <a:r>
              <a:rPr lang="ru-RU" sz="1200" dirty="0" smtClean="0"/>
              <a:t>Ежегодные семинары по приборам и системе;</a:t>
            </a:r>
          </a:p>
          <a:p>
            <a:r>
              <a:rPr lang="ru-RU" sz="1200" dirty="0" smtClean="0"/>
              <a:t>Выездные семинары на местах у заказчиков.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="" xmlns:p14="http://schemas.microsoft.com/office/powerpoint/2010/main" val="1846130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319670" cy="461665"/>
          </a:xfrm>
          <a:prstGeom prst="rect">
            <a:avLst/>
          </a:prstGeom>
        </p:spPr>
        <p:txBody>
          <a:bodyPr wrap="square" lIns="91400" tIns="45702" rIns="91400" bIns="45702">
            <a:spAutoFit/>
          </a:bodyPr>
          <a:lstStyle/>
          <a:p>
            <a:pPr algn="ctr"/>
            <a:r>
              <a:rPr lang="ru-RU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Политики системы АИИС КУЭ </a:t>
            </a:r>
            <a:endParaRPr lang="ru-RU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392658" y="6093296"/>
            <a:ext cx="1563463" cy="65678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spcCol="0" rtlCol="0" anchor="ctr"/>
          <a:lstStyle/>
          <a:p>
            <a:pPr algn="ctr"/>
            <a:endParaRPr lang="ru-RU"/>
          </a:p>
        </p:txBody>
      </p:sp>
      <p:sp>
        <p:nvSpPr>
          <p:cNvPr id="7" name="TextBox 45"/>
          <p:cNvSpPr txBox="1">
            <a:spLocks noChangeArrowheads="1"/>
          </p:cNvSpPr>
          <p:nvPr/>
        </p:nvSpPr>
        <p:spPr bwMode="auto">
          <a:xfrm>
            <a:off x="7405623" y="6124242"/>
            <a:ext cx="1550501" cy="59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0" tIns="45702" rIns="91400" bIns="45702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Внедрение  и </a:t>
            </a:r>
          </a:p>
          <a:p>
            <a:r>
              <a:rPr lang="ru-RU" sz="1600" dirty="0">
                <a:solidFill>
                  <a:schemeClr val="bg1"/>
                </a:solidFill>
              </a:rPr>
              <a:t>эксплуатация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68975"/>
            <a:ext cx="4500563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280" y="3145638"/>
            <a:ext cx="4248844" cy="277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764704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dirty="0">
                <a:solidFill>
                  <a:srgbClr val="000080"/>
                </a:solidFill>
              </a:rPr>
              <a:t>Политика опроса счетчиков позволяет</a:t>
            </a:r>
          </a:p>
          <a:p>
            <a:pPr>
              <a:buClrTx/>
              <a:buFontTx/>
              <a:buNone/>
            </a:pPr>
            <a:r>
              <a:rPr lang="ru-RU" dirty="0">
                <a:solidFill>
                  <a:srgbClr val="000080"/>
                </a:solidFill>
              </a:rPr>
              <a:t>не собирать ненужную информацию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516602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dirty="0">
                <a:solidFill>
                  <a:srgbClr val="000080"/>
                </a:solidFill>
              </a:rPr>
              <a:t>Политика опроса может быть общей,</a:t>
            </a:r>
          </a:p>
          <a:p>
            <a:pPr>
              <a:buClrTx/>
              <a:buFontTx/>
              <a:buNone/>
            </a:pPr>
            <a:r>
              <a:rPr lang="ru-RU" dirty="0">
                <a:solidFill>
                  <a:srgbClr val="000080"/>
                </a:solidFill>
              </a:rPr>
              <a:t>по типам, индивидуальной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3334687"/>
            <a:ext cx="4464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dirty="0">
                <a:solidFill>
                  <a:srgbClr val="000080"/>
                </a:solidFill>
              </a:rPr>
              <a:t>Расписание передачи данных TCP-</a:t>
            </a:r>
          </a:p>
          <a:p>
            <a:pPr>
              <a:buClrTx/>
              <a:buFontTx/>
              <a:buNone/>
            </a:pPr>
            <a:r>
              <a:rPr lang="ru-RU" dirty="0">
                <a:solidFill>
                  <a:srgbClr val="000080"/>
                </a:solidFill>
              </a:rPr>
              <a:t>серверу определяет расписание </a:t>
            </a:r>
          </a:p>
          <a:p>
            <a:pPr>
              <a:buClrTx/>
              <a:buFontTx/>
              <a:buNone/>
            </a:pPr>
            <a:r>
              <a:rPr lang="ru-RU" dirty="0">
                <a:solidFill>
                  <a:srgbClr val="000080"/>
                </a:solidFill>
              </a:rPr>
              <a:t>передачи данных </a:t>
            </a:r>
            <a:r>
              <a:rPr lang="ru-RU" dirty="0" smtClean="0">
                <a:solidFill>
                  <a:srgbClr val="000080"/>
                </a:solidFill>
              </a:rPr>
              <a:t>от УСПД - </a:t>
            </a:r>
            <a:r>
              <a:rPr lang="ru-RU" dirty="0">
                <a:solidFill>
                  <a:srgbClr val="000080"/>
                </a:solidFill>
              </a:rPr>
              <a:t>МКС серверу и</a:t>
            </a:r>
          </a:p>
          <a:p>
            <a:pPr>
              <a:buClrTx/>
              <a:buFontTx/>
              <a:buNone/>
            </a:pPr>
            <a:r>
              <a:rPr lang="ru-RU" dirty="0">
                <a:solidFill>
                  <a:srgbClr val="000080"/>
                </a:solidFill>
              </a:rPr>
              <a:t>объем передаваемой информации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5835439"/>
            <a:ext cx="70820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dirty="0">
                <a:solidFill>
                  <a:srgbClr val="000080"/>
                </a:solidFill>
              </a:rPr>
              <a:t>Политика экстренного оповещения определяет телефоны, по </a:t>
            </a:r>
            <a:r>
              <a:rPr lang="ru-RU" dirty="0" smtClean="0">
                <a:solidFill>
                  <a:srgbClr val="000080"/>
                </a:solidFill>
              </a:rPr>
              <a:t>которым МКС </a:t>
            </a:r>
            <a:r>
              <a:rPr lang="ru-RU" dirty="0">
                <a:solidFill>
                  <a:srgbClr val="000080"/>
                </a:solidFill>
              </a:rPr>
              <a:t>рассылает тревожные SMS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" y="876994"/>
            <a:ext cx="115193" cy="11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" y="1628800"/>
            <a:ext cx="115193" cy="11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4" y="3440420"/>
            <a:ext cx="115193" cy="11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1" y="5966022"/>
            <a:ext cx="115193" cy="11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793304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Shape 1"/>
          <p:cNvSpPr txBox="1"/>
          <p:nvPr/>
        </p:nvSpPr>
        <p:spPr>
          <a:xfrm>
            <a:off x="457172" y="116632"/>
            <a:ext cx="8228763" cy="5672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ru-RU" sz="4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Расчет балансов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tretch/>
        </p:blipFill>
        <p:spPr>
          <a:xfrm>
            <a:off x="2483768" y="692696"/>
            <a:ext cx="6372200" cy="3456384"/>
          </a:xfrm>
          <a:prstGeom prst="rect">
            <a:avLst/>
          </a:prstGeom>
          <a:ln w="36000">
            <a:solidFill>
              <a:srgbClr val="3465A4"/>
            </a:solidFill>
            <a:round/>
          </a:ln>
        </p:spPr>
      </p:pic>
      <p:sp>
        <p:nvSpPr>
          <p:cNvPr id="5" name="Овал 4"/>
          <p:cNvSpPr/>
          <p:nvPr/>
        </p:nvSpPr>
        <p:spPr>
          <a:xfrm>
            <a:off x="5652120" y="1628800"/>
            <a:ext cx="391905" cy="2612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4149080"/>
            <a:ext cx="89644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1867" indent="-293900" algn="ctr">
              <a:buClr>
                <a:srgbClr val="000000"/>
              </a:buClr>
              <a:buSzPct val="45000"/>
            </a:pPr>
            <a:r>
              <a:rPr lang="ru-RU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Возможности</a:t>
            </a:r>
          </a:p>
          <a:p>
            <a:pPr marL="391867" indent="-2939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Задание и расчет по разным объектам (фидер, ТП, РП)</a:t>
            </a:r>
          </a:p>
          <a:p>
            <a:pPr marL="391867" indent="-2939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Группировка</a:t>
            </a:r>
          </a:p>
          <a:p>
            <a:pPr marL="391867" indent="-2939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Расчет по одно или двухтрансформаторным ТП</a:t>
            </a:r>
          </a:p>
          <a:p>
            <a:pPr marL="391867" indent="-2939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Расчет по разным данным: </a:t>
            </a:r>
          </a:p>
          <a:p>
            <a:pPr marL="391867" indent="-293900">
              <a:buClr>
                <a:srgbClr val="000000"/>
              </a:buClr>
              <a:buSzPct val="45000"/>
            </a:pP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-почасовые,</a:t>
            </a:r>
          </a:p>
          <a:p>
            <a:pPr marL="391867" indent="-293900">
              <a:buClr>
                <a:srgbClr val="000000"/>
              </a:buClr>
              <a:buSzPct val="45000"/>
            </a:pP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-суточные,</a:t>
            </a:r>
          </a:p>
          <a:p>
            <a:pPr marL="391867" indent="-293900">
              <a:buClr>
                <a:srgbClr val="000000"/>
              </a:buClr>
              <a:buSzPct val="45000"/>
            </a:pP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-по месяцам,</a:t>
            </a:r>
          </a:p>
          <a:p>
            <a:pPr marL="391867" indent="-293900">
              <a:buClr>
                <a:srgbClr val="000000"/>
              </a:buClr>
              <a:buSzPct val="45000"/>
            </a:pP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- по профилям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6044025" y="400271"/>
            <a:ext cx="976247" cy="115652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/>
          <p:cNvSpPr/>
          <p:nvPr/>
        </p:nvSpPr>
        <p:spPr>
          <a:xfrm>
            <a:off x="8316416" y="3645024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36087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457174" y="273355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defTabSz="829022"/>
            <a:r>
              <a:rPr lang="ru-RU" sz="4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Модуль интеллектуального анализа поступающих данных</a:t>
            </a:r>
          </a:p>
        </p:txBody>
      </p:sp>
      <p:sp>
        <p:nvSpPr>
          <p:cNvPr id="45" name="TextShape 2"/>
          <p:cNvSpPr txBox="1"/>
          <p:nvPr/>
        </p:nvSpPr>
        <p:spPr>
          <a:xfrm>
            <a:off x="457172" y="1828881"/>
            <a:ext cx="4618884" cy="43762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defTabSz="829022">
              <a:lnSpc>
                <a:spcPct val="95000"/>
              </a:lnSpc>
            </a:pP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Назначение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</a:t>
            </a:r>
            <a:endParaRPr lang="ru-RU" sz="29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61110" indent="-163193" defTabSz="829022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Борьба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с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хищениями</a:t>
            </a:r>
            <a:endParaRPr lang="ru-RU" sz="29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61110" indent="-163193" defTabSz="829022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Контроль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работоспособности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парка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приборов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учета</a:t>
            </a:r>
            <a:endParaRPr lang="ru-RU" sz="29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61110" indent="-163193" defTabSz="829022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Общий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контроль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за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функционированием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приборов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учета.</a:t>
            </a:r>
            <a:endParaRPr lang="ru-RU" sz="29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022">
              <a:lnSpc>
                <a:spcPct val="95000"/>
              </a:lnSpc>
            </a:pP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Основные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возможности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</a:t>
            </a:r>
            <a:endParaRPr lang="ru-RU" sz="29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61110" indent="-163193" defTabSz="829022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Анализ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в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рамках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всей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системы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и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по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конкретной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ТП.</a:t>
            </a:r>
            <a:endParaRPr lang="ru-RU" sz="29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61110" indent="-163193" defTabSz="829022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Пять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видов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анализа</a:t>
            </a: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по:</a:t>
            </a:r>
          </a:p>
          <a:p>
            <a:pPr marL="97917" defTabSz="829022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</a:t>
            </a:r>
            <a:r>
              <a:rPr lang="ru-RU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статусам счетчика;</a:t>
            </a:r>
          </a:p>
          <a:p>
            <a:pPr marL="97917" defTabSz="829022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ru-RU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выключениям;</a:t>
            </a:r>
          </a:p>
          <a:p>
            <a:pPr marL="97917" defTabSz="829022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ru-RU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размыкателям;</a:t>
            </a:r>
          </a:p>
          <a:p>
            <a:pPr marL="97917" defTabSz="829022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ru-RU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показаниям;</a:t>
            </a:r>
          </a:p>
          <a:p>
            <a:pPr marL="97917" defTabSz="829022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ru-RU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коррекциям.</a:t>
            </a:r>
          </a:p>
          <a:p>
            <a:pPr marL="261110" indent="-163193" defTabSz="829022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Фоновая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работа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с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оповещением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оп</a:t>
            </a: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е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реатора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о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возникающих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ситуациях</a:t>
            </a:r>
            <a:endParaRPr lang="ru-RU" sz="29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46" name="Рисунок 45"/>
          <p:cNvPicPr/>
          <p:nvPr/>
        </p:nvPicPr>
        <p:blipFill>
          <a:blip r:embed="rId2" cstate="print"/>
          <a:stretch/>
        </p:blipFill>
        <p:spPr>
          <a:xfrm>
            <a:off x="5159511" y="1959513"/>
            <a:ext cx="3810199" cy="2612684"/>
          </a:xfrm>
          <a:prstGeom prst="rect">
            <a:avLst/>
          </a:prstGeom>
          <a:ln w="36000">
            <a:solidFill>
              <a:srgbClr val="3465A4"/>
            </a:solidFill>
            <a:rou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7392457" y="5876734"/>
            <a:ext cx="1563463" cy="65678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spcCol="0"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Оптимизация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потерь</a:t>
            </a:r>
          </a:p>
        </p:txBody>
      </p:sp>
      <p:sp>
        <p:nvSpPr>
          <p:cNvPr id="2" name="Овал 1"/>
          <p:cNvSpPr/>
          <p:nvPr/>
        </p:nvSpPr>
        <p:spPr>
          <a:xfrm>
            <a:off x="7064610" y="2276872"/>
            <a:ext cx="17168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7230809" y="1484784"/>
            <a:ext cx="488122" cy="79191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="" xmlns:p14="http://schemas.microsoft.com/office/powerpoint/2010/main" val="40141030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Shape 1"/>
          <p:cNvSpPr txBox="1"/>
          <p:nvPr/>
        </p:nvSpPr>
        <p:spPr>
          <a:xfrm>
            <a:off x="457174" y="273355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defTabSz="829194"/>
            <a:r>
              <a:rPr lang="ru-RU" sz="4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Модуль интеллектуального анализа поступающих данных</a:t>
            </a:r>
          </a:p>
        </p:txBody>
      </p:sp>
      <p:sp>
        <p:nvSpPr>
          <p:cNvPr id="48" name="TextShape 2"/>
          <p:cNvSpPr txBox="1"/>
          <p:nvPr/>
        </p:nvSpPr>
        <p:spPr>
          <a:xfrm>
            <a:off x="457172" y="1763562"/>
            <a:ext cx="3330822" cy="42456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defTabSz="829194">
              <a:lnSpc>
                <a:spcPct val="95000"/>
              </a:lnSpc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Факторы для обнаружения хищений</a:t>
            </a:r>
            <a:endParaRPr lang="ru-RU" sz="29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194">
              <a:lnSpc>
                <a:spcPct val="95000"/>
              </a:lnSpc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Статусы:</a:t>
            </a:r>
            <a:endParaRPr lang="ru-RU" sz="29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61164" indent="-163227" defTabSz="829194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Магнитное поле</a:t>
            </a:r>
            <a:endParaRPr lang="ru-RU" sz="29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61164" indent="-163227" defTabSz="829194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Разбаланс каналов</a:t>
            </a:r>
            <a:endParaRPr lang="ru-RU" sz="29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61164" indent="-163227" defTabSz="829194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Обратная активная</a:t>
            </a:r>
            <a:endParaRPr lang="ru-RU" sz="29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61164" indent="-163227" defTabSz="829194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Пломба клемника</a:t>
            </a:r>
            <a:endParaRPr lang="ru-RU" sz="29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61164" indent="-163227" defTabSz="829194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Пломба корпуса</a:t>
            </a:r>
            <a:endParaRPr lang="ru-RU" sz="29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61164" indent="-163227" defTabSz="829194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Перефазировка</a:t>
            </a:r>
            <a:endParaRPr lang="ru-RU" sz="29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194">
              <a:lnSpc>
                <a:spcPct val="95000"/>
              </a:lnSpc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Выключения:</a:t>
            </a:r>
            <a:endParaRPr lang="ru-RU" sz="29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61164" indent="-163227" defTabSz="829194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Индивидуальные или долгосрочные</a:t>
            </a:r>
            <a:endParaRPr lang="ru-RU" sz="29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194">
              <a:lnSpc>
                <a:spcPct val="95000"/>
              </a:lnSpc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Анализ показаний:</a:t>
            </a:r>
            <a:endParaRPr lang="ru-RU" sz="29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61164" indent="-163227" defTabSz="829194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Уменьшение потребляемой мощности</a:t>
            </a:r>
            <a:endParaRPr lang="ru-RU" sz="29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194">
              <a:lnSpc>
                <a:spcPct val="95000"/>
              </a:lnSpc>
            </a:pPr>
            <a:endParaRPr lang="ru-RU" sz="29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defTabSz="829194">
              <a:lnSpc>
                <a:spcPct val="95000"/>
              </a:lnSpc>
            </a:pPr>
            <a:endParaRPr lang="ru-RU" sz="29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49" name="Рисунок 48"/>
          <p:cNvPicPr/>
          <p:nvPr/>
        </p:nvPicPr>
        <p:blipFill>
          <a:blip r:embed="rId2" cstate="print"/>
          <a:stretch/>
        </p:blipFill>
        <p:spPr>
          <a:xfrm>
            <a:off x="4087114" y="1773359"/>
            <a:ext cx="4795078" cy="3452008"/>
          </a:xfrm>
          <a:prstGeom prst="rect">
            <a:avLst/>
          </a:prstGeom>
          <a:ln w="36000">
            <a:solidFill>
              <a:srgbClr val="3465A4"/>
            </a:solidFill>
            <a:rou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7452322" y="6009175"/>
            <a:ext cx="1563463" cy="65678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spcCol="0"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Оптимизация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потерь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6732241" y="1418364"/>
            <a:ext cx="576063" cy="77227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2" name="Овал 1"/>
          <p:cNvSpPr/>
          <p:nvPr/>
        </p:nvSpPr>
        <p:spPr>
          <a:xfrm>
            <a:off x="6444208" y="2190637"/>
            <a:ext cx="288032" cy="3164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2698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332656"/>
            <a:ext cx="7938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ЦЕНОВАЯ ПОЛИТИКА  и  ТЕХНИЧЕСКИЕ РЕШЕНИЯ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6" y="1340767"/>
            <a:ext cx="8964488" cy="504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3563888" y="3111744"/>
            <a:ext cx="1008112" cy="3164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4220922" y="2292224"/>
            <a:ext cx="576063" cy="77227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4" name="Прямоугольник 3"/>
          <p:cNvSpPr/>
          <p:nvPr/>
        </p:nvSpPr>
        <p:spPr>
          <a:xfrm>
            <a:off x="4860032" y="2204864"/>
            <a:ext cx="41942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9194"/>
            <a:r>
              <a:rPr lang="ru-RU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Только по  данному параметру абонент оплачивает потребленную электроэнергию</a:t>
            </a:r>
            <a:endParaRPr lang="ru-RU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22954" y="5229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29194"/>
            <a:r>
              <a:rPr lang="ru-RU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Задача – как минимизировать стоимость </a:t>
            </a:r>
          </a:p>
          <a:p>
            <a:pPr algn="ctr" defTabSz="829194"/>
            <a:r>
              <a:rPr lang="ru-RU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точки учета электроэнергии</a:t>
            </a:r>
            <a:endParaRPr lang="ru-RU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80093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7571" y="2564904"/>
            <a:ext cx="8036877" cy="18002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prstDash val="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022858" y="313492"/>
            <a:ext cx="7193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Структурная схема многоканального счётчика</a:t>
            </a:r>
            <a:endParaRPr lang="ru-RU" sz="2800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67571" y="1110130"/>
            <a:ext cx="8108885" cy="4388052"/>
            <a:chOff x="539552" y="213256"/>
            <a:chExt cx="8108885" cy="4388052"/>
          </a:xfrm>
        </p:grpSpPr>
        <p:cxnSp>
          <p:nvCxnSpPr>
            <p:cNvPr id="7" name="Прямая соединительная линия 6"/>
            <p:cNvCxnSpPr>
              <a:stCxn id="24" idx="2"/>
            </p:cNvCxnSpPr>
            <p:nvPr/>
          </p:nvCxnSpPr>
          <p:spPr>
            <a:xfrm flipH="1">
              <a:off x="4420221" y="3356992"/>
              <a:ext cx="13185" cy="432048"/>
            </a:xfrm>
            <a:prstGeom prst="line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3858799" y="3356992"/>
              <a:ext cx="0" cy="432048"/>
            </a:xfrm>
            <a:prstGeom prst="line">
              <a:avLst/>
            </a:prstGeom>
            <a:ln w="5715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3374214" y="3356992"/>
              <a:ext cx="0" cy="432048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1591653" y="3356992"/>
              <a:ext cx="0" cy="432048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1591653" y="752147"/>
              <a:ext cx="0" cy="10081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3357286" y="778506"/>
              <a:ext cx="0" cy="10081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3861342" y="580727"/>
              <a:ext cx="0" cy="1179531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H="1">
              <a:off x="4364611" y="377173"/>
              <a:ext cx="787" cy="139302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6758258" y="937380"/>
              <a:ext cx="0" cy="820663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6416189" y="752714"/>
              <a:ext cx="0" cy="10201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6056149" y="580728"/>
              <a:ext cx="0" cy="1179531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5718038" y="377173"/>
              <a:ext cx="0" cy="142051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Прямоугольник 22"/>
            <p:cNvSpPr/>
            <p:nvPr/>
          </p:nvSpPr>
          <p:spPr>
            <a:xfrm>
              <a:off x="4832013" y="1772816"/>
              <a:ext cx="2731640" cy="15841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4217382" y="1772816"/>
              <a:ext cx="432048" cy="158417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138720" y="1772816"/>
              <a:ext cx="432048" cy="158417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642776" y="1772816"/>
              <a:ext cx="432048" cy="158417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18439" y="1772816"/>
              <a:ext cx="1909318" cy="158417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8" name="Прямая со стрелкой 27"/>
            <p:cNvCxnSpPr/>
            <p:nvPr/>
          </p:nvCxnSpPr>
          <p:spPr>
            <a:xfrm flipH="1">
              <a:off x="2527757" y="2420888"/>
              <a:ext cx="2304256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>
              <a:off x="2527757" y="2629754"/>
              <a:ext cx="230425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Овал 29"/>
            <p:cNvSpPr/>
            <p:nvPr/>
          </p:nvSpPr>
          <p:spPr>
            <a:xfrm>
              <a:off x="2818331" y="2510652"/>
              <a:ext cx="36000" cy="36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2995813" y="2510652"/>
              <a:ext cx="36000" cy="36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3139829" y="2510652"/>
              <a:ext cx="36000" cy="36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607877" y="1797922"/>
              <a:ext cx="505514" cy="318924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ru-RU" sz="16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ИМ2</a:t>
              </a:r>
              <a:endPara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182483" y="1797684"/>
              <a:ext cx="505514" cy="318924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ru-RU" sz="16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ИМ1</a:t>
              </a:r>
              <a:endPara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103821" y="1797922"/>
              <a:ext cx="505514" cy="318924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ru-RU" sz="16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ИМ3</a:t>
              </a:r>
              <a:endPara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63339" y="1794555"/>
              <a:ext cx="596886" cy="318924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ru-RU" sz="16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ИМ </a:t>
              </a:r>
              <a:r>
                <a:rPr lang="en-US" sz="16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N</a:t>
              </a:r>
              <a:endPara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408573" y="1823079"/>
              <a:ext cx="367656" cy="318924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ru-RU" sz="16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ББ</a:t>
              </a:r>
              <a:endParaRPr lang="ru-RU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6" name="Прямая соединительная линия 45"/>
            <p:cNvCxnSpPr/>
            <p:nvPr/>
          </p:nvCxnSpPr>
          <p:spPr>
            <a:xfrm flipH="1">
              <a:off x="2527758" y="2204864"/>
              <a:ext cx="230425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flipH="1">
              <a:off x="2527757" y="2852936"/>
              <a:ext cx="230425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4832013" y="2057486"/>
              <a:ext cx="360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+U</a:t>
              </a:r>
              <a:endParaRPr lang="ru-RU" sz="1200" dirty="0">
                <a:solidFill>
                  <a:srgbClr val="FF000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832013" y="2705558"/>
              <a:ext cx="3305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/>
                <a:t>-</a:t>
              </a:r>
              <a:r>
                <a:rPr lang="en-US" sz="1200" dirty="0" smtClean="0"/>
                <a:t>U</a:t>
              </a:r>
              <a:endParaRPr lang="ru-RU" sz="1200" dirty="0"/>
            </a:p>
          </p:txBody>
        </p:sp>
        <p:grpSp>
          <p:nvGrpSpPr>
            <p:cNvPr id="56" name="Группа 55"/>
            <p:cNvGrpSpPr/>
            <p:nvPr/>
          </p:nvGrpSpPr>
          <p:grpSpPr>
            <a:xfrm>
              <a:off x="7255898" y="1354570"/>
              <a:ext cx="168403" cy="385468"/>
              <a:chOff x="7016731" y="1080826"/>
              <a:chExt cx="168403" cy="385468"/>
            </a:xfrm>
          </p:grpSpPr>
          <p:cxnSp>
            <p:nvCxnSpPr>
              <p:cNvPr id="72" name="Прямая соединительная линия 71"/>
              <p:cNvCxnSpPr/>
              <p:nvPr/>
            </p:nvCxnSpPr>
            <p:spPr>
              <a:xfrm rot="2700000">
                <a:off x="6949386" y="1153874"/>
                <a:ext cx="134689" cy="0"/>
              </a:xfrm>
              <a:prstGeom prst="line">
                <a:avLst/>
              </a:prstGeom>
              <a:ln/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3" name="Прямая соединительная линия 72"/>
              <p:cNvCxnSpPr/>
              <p:nvPr/>
            </p:nvCxnSpPr>
            <p:spPr>
              <a:xfrm rot="18900000">
                <a:off x="7050445" y="1153874"/>
                <a:ext cx="134689" cy="0"/>
              </a:xfrm>
              <a:prstGeom prst="line">
                <a:avLst/>
              </a:prstGeom>
              <a:ln/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4" name="Прямая соединительная линия 73"/>
              <p:cNvCxnSpPr/>
              <p:nvPr/>
            </p:nvCxnSpPr>
            <p:spPr>
              <a:xfrm>
                <a:off x="7064351" y="1080826"/>
                <a:ext cx="473" cy="385468"/>
              </a:xfrm>
              <a:prstGeom prst="line">
                <a:avLst/>
              </a:prstGeom>
              <a:ln/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60" name="Прямая соединительная линия 59"/>
            <p:cNvCxnSpPr/>
            <p:nvPr/>
          </p:nvCxnSpPr>
          <p:spPr>
            <a:xfrm>
              <a:off x="539552" y="404664"/>
              <a:ext cx="7819744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539552" y="580728"/>
              <a:ext cx="7819744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539552" y="764704"/>
              <a:ext cx="781974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539552" y="952153"/>
              <a:ext cx="7819744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1331203" y="3780434"/>
              <a:ext cx="461665" cy="812082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ru-RU" dirty="0" smtClean="0"/>
                <a:t>к </a:t>
              </a:r>
              <a:r>
                <a:rPr lang="ru-RU" dirty="0" err="1" smtClean="0"/>
                <a:t>аб</a:t>
              </a:r>
              <a:r>
                <a:rPr lang="ru-RU" dirty="0" smtClean="0"/>
                <a:t>. </a:t>
              </a:r>
              <a:r>
                <a:rPr lang="en-US" dirty="0" smtClean="0"/>
                <a:t>N</a:t>
              </a:r>
              <a:endParaRPr lang="ru-RU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27285" y="3887010"/>
              <a:ext cx="461665" cy="714298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ru-RU" dirty="0" smtClean="0"/>
                <a:t>к </a:t>
              </a:r>
              <a:r>
                <a:rPr lang="ru-RU" dirty="0" err="1" smtClean="0"/>
                <a:t>аб</a:t>
              </a:r>
              <a:r>
                <a:rPr lang="ru-RU" dirty="0" smtClean="0"/>
                <a:t>. 3</a:t>
              </a:r>
              <a:endParaRPr lang="ru-RU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627966" y="3878218"/>
              <a:ext cx="461665" cy="714298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ru-RU" dirty="0" smtClean="0"/>
                <a:t>к </a:t>
              </a:r>
              <a:r>
                <a:rPr lang="ru-RU" dirty="0" err="1" smtClean="0"/>
                <a:t>аб</a:t>
              </a:r>
              <a:r>
                <a:rPr lang="ru-RU" dirty="0" smtClean="0"/>
                <a:t>. 2</a:t>
              </a:r>
              <a:endParaRPr lang="ru-RU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129803" y="3878218"/>
              <a:ext cx="461665" cy="714298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ru-RU" dirty="0" smtClean="0"/>
                <a:t>к </a:t>
              </a:r>
              <a:r>
                <a:rPr lang="ru-RU" dirty="0" err="1" smtClean="0"/>
                <a:t>аб</a:t>
              </a:r>
              <a:r>
                <a:rPr lang="ru-RU" dirty="0" smtClean="0"/>
                <a:t>. 1</a:t>
              </a:r>
              <a:endParaRPr lang="ru-RU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330721" y="21325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A</a:t>
              </a:r>
              <a:endParaRPr lang="ru-RU" dirty="0">
                <a:solidFill>
                  <a:srgbClr val="C00000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314691" y="757502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N</a:t>
              </a:r>
              <a:endParaRPr lang="ru-RU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330721" y="568048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2D050"/>
                  </a:solidFill>
                </a:rPr>
                <a:t>C</a:t>
              </a:r>
              <a:endParaRPr lang="ru-RU" dirty="0">
                <a:solidFill>
                  <a:srgbClr val="92D050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327241" y="38036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</a:rPr>
                <a:t>B</a:t>
              </a:r>
              <a:endParaRPr lang="ru-RU" dirty="0">
                <a:solidFill>
                  <a:srgbClr val="FFC000"/>
                </a:solidFill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5328711" y="4655923"/>
            <a:ext cx="3563769" cy="136536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ББ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Базовый блок;</a:t>
            </a:r>
          </a:p>
          <a:p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ИМ1…ИМ6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Измерительные модули;</a:t>
            </a:r>
          </a:p>
          <a:p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RS-485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Интерфейс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RS-485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ЭП</a:t>
            </a: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Электронная пломба;</a:t>
            </a:r>
          </a:p>
          <a:p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РЕЛЕ</a:t>
            </a: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Устройство коммутации нагрузки;</a:t>
            </a:r>
          </a:p>
          <a:p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RF-PLC </a:t>
            </a: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Модуль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RF-PLC</a:t>
            </a:r>
            <a:endParaRPr lang="ru-RU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796136" y="3284984"/>
            <a:ext cx="1087990" cy="27699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МК </a:t>
            </a:r>
            <a:r>
              <a:rPr lang="en-US" sz="1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Cortex M4</a:t>
            </a:r>
            <a:endParaRPr lang="ru-RU" sz="1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620421" y="3872081"/>
            <a:ext cx="903908" cy="33855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FRAM</a:t>
            </a: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150508" y="2708920"/>
            <a:ext cx="373820" cy="2769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RF </a:t>
            </a:r>
            <a:endParaRPr lang="ru-RU" sz="1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931035" y="2719953"/>
            <a:ext cx="1369157" cy="2769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Источник питания</a:t>
            </a:r>
            <a:endParaRPr lang="ru-RU" sz="1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932040" y="3287026"/>
            <a:ext cx="572144" cy="2769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RS485</a:t>
            </a:r>
            <a:endParaRPr lang="ru-RU" sz="1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932040" y="3861048"/>
            <a:ext cx="816121" cy="2769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2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Ионистор</a:t>
            </a:r>
            <a:endParaRPr lang="ru-RU" sz="1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164288" y="3296017"/>
            <a:ext cx="365806" cy="2769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ЭП</a:t>
            </a:r>
            <a:endParaRPr lang="ru-RU" sz="1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976898" y="2863969"/>
            <a:ext cx="506870" cy="27699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шунт</a:t>
            </a:r>
            <a:endParaRPr lang="ru-RU" sz="1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335914" y="2761878"/>
            <a:ext cx="508281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РЕЛЕ</a:t>
            </a:r>
          </a:p>
          <a:p>
            <a:endParaRPr lang="ru-RU" sz="1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911624" y="3284984"/>
            <a:ext cx="572144" cy="2769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RS485</a:t>
            </a:r>
            <a:endParaRPr lang="ru-RU" sz="1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91358" y="3368025"/>
            <a:ext cx="1087990" cy="27699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МК </a:t>
            </a:r>
            <a:r>
              <a:rPr lang="en-US" sz="1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Cortex M</a:t>
            </a:r>
            <a:r>
              <a:rPr lang="ru-RU" sz="1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0</a:t>
            </a:r>
            <a:endParaRPr lang="ru-RU" sz="1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47778" y="3872081"/>
            <a:ext cx="1591974" cy="27699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2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Измерит.микросхема</a:t>
            </a:r>
            <a:endParaRPr lang="ru-RU" sz="1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7703243" y="2669690"/>
            <a:ext cx="806340" cy="15841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TextBox 123"/>
          <p:cNvSpPr txBox="1"/>
          <p:nvPr/>
        </p:nvSpPr>
        <p:spPr>
          <a:xfrm>
            <a:off x="7683185" y="2694558"/>
            <a:ext cx="849255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RF/PLC</a:t>
            </a:r>
            <a:endParaRPr lang="ru-RU" sz="1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5" name="Прямая соединительная линия 124"/>
          <p:cNvCxnSpPr/>
          <p:nvPr/>
        </p:nvCxnSpPr>
        <p:spPr>
          <a:xfrm rot="2700000">
            <a:off x="8008660" y="2324492"/>
            <a:ext cx="134689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 rot="18900000">
            <a:off x="8109719" y="2324492"/>
            <a:ext cx="134689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>
            <a:off x="8123625" y="2251444"/>
            <a:ext cx="473" cy="385468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>
            <a:off x="7591672" y="3140968"/>
            <a:ext cx="11157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/>
          <p:cNvCxnSpPr/>
          <p:nvPr/>
        </p:nvCxnSpPr>
        <p:spPr>
          <a:xfrm>
            <a:off x="7596336" y="3717032"/>
            <a:ext cx="11157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/>
          <p:cNvCxnSpPr/>
          <p:nvPr/>
        </p:nvCxnSpPr>
        <p:spPr>
          <a:xfrm>
            <a:off x="7596336" y="3293368"/>
            <a:ext cx="11157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/>
          <p:cNvCxnSpPr/>
          <p:nvPr/>
        </p:nvCxnSpPr>
        <p:spPr>
          <a:xfrm>
            <a:off x="7596336" y="3429000"/>
            <a:ext cx="11157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/>
          <p:cNvCxnSpPr/>
          <p:nvPr/>
        </p:nvCxnSpPr>
        <p:spPr>
          <a:xfrm>
            <a:off x="7596336" y="3573016"/>
            <a:ext cx="11157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/>
          <p:cNvCxnSpPr/>
          <p:nvPr/>
        </p:nvCxnSpPr>
        <p:spPr>
          <a:xfrm>
            <a:off x="7596336" y="3861048"/>
            <a:ext cx="11157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7942596" y="2996952"/>
            <a:ext cx="373820" cy="2769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RF </a:t>
            </a:r>
            <a:endParaRPr lang="ru-RU" sz="1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884368" y="3368025"/>
            <a:ext cx="434734" cy="27699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МК</a:t>
            </a:r>
            <a:r>
              <a:rPr lang="en-US" sz="1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endParaRPr lang="ru-RU" sz="1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884368" y="3728065"/>
            <a:ext cx="576064" cy="2769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PLC </a:t>
            </a:r>
            <a:endParaRPr lang="ru-RU" sz="1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366767" y="3040466"/>
            <a:ext cx="446573" cy="104786"/>
            <a:chOff x="-1671217" y="4832892"/>
            <a:chExt cx="662597" cy="108276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-1671217" y="4941168"/>
              <a:ext cx="21602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/>
            <p:cNvCxnSpPr/>
            <p:nvPr/>
          </p:nvCxnSpPr>
          <p:spPr>
            <a:xfrm>
              <a:off x="-1224644" y="4938861"/>
              <a:ext cx="21602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/>
            <p:cNvCxnSpPr/>
            <p:nvPr/>
          </p:nvCxnSpPr>
          <p:spPr>
            <a:xfrm flipV="1">
              <a:off x="-1461805" y="4832892"/>
              <a:ext cx="216024" cy="10478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45186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одержимое 7"/>
          <p:cNvSpPr txBox="1">
            <a:spLocks/>
          </p:cNvSpPr>
          <p:nvPr/>
        </p:nvSpPr>
        <p:spPr>
          <a:xfrm>
            <a:off x="5218431" y="186859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 </a:t>
            </a:r>
            <a:endParaRPr lang="ru-RU" dirty="0"/>
          </a:p>
        </p:txBody>
      </p:sp>
      <p:pic>
        <p:nvPicPr>
          <p:cNvPr id="6" name="Picture 3" descr="D:\Обмен\Хильченко\Счетчик многоканальный на DIN-рейк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76672"/>
            <a:ext cx="4680520" cy="28981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24181" y="138838"/>
            <a:ext cx="9348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Многоканальный счетчик РиМ 989.01 –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конструктивное исполнение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4" descr="D:\Обмен\Многоканальный счетчик - Фото\SAM_153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9" y="4172846"/>
            <a:ext cx="2953969" cy="18107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Обмен\Многоканальный счетчик - Фото\SAM_154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84984"/>
            <a:ext cx="3384376" cy="3273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Обмен\Многоканальный счетчик - Фото\SAM_154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101" y="4099575"/>
            <a:ext cx="2896833" cy="1407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>
            <a:off x="1546023" y="2690526"/>
            <a:ext cx="288032" cy="1986376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9879" y="3246078"/>
            <a:ext cx="1843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Измерительный</a:t>
            </a:r>
          </a:p>
          <a:p>
            <a:pPr algn="ctr"/>
            <a:r>
              <a:rPr lang="ru-RU" sz="1600" b="1" dirty="0" smtClean="0"/>
              <a:t>модуль</a:t>
            </a:r>
            <a:endParaRPr lang="ru-RU" sz="1600" b="1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2915816" y="2387982"/>
            <a:ext cx="1577460" cy="2077251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83768" y="2996952"/>
            <a:ext cx="1156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/>
              <a:t>Базовый </a:t>
            </a:r>
          </a:p>
          <a:p>
            <a:pPr algn="ctr"/>
            <a:r>
              <a:rPr lang="ru-RU" sz="1600" b="1" dirty="0" smtClean="0"/>
              <a:t>блок</a:t>
            </a:r>
            <a:endParaRPr lang="ru-RU" sz="1600" b="1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3778271" y="1956111"/>
            <a:ext cx="4259472" cy="3224847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01881" y="3880458"/>
            <a:ext cx="992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RF-PLC </a:t>
            </a:r>
          </a:p>
          <a:p>
            <a:pPr algn="ctr"/>
            <a:r>
              <a:rPr lang="ru-RU" sz="1600" b="1" dirty="0" smtClean="0"/>
              <a:t>модуль</a:t>
            </a:r>
            <a:endParaRPr lang="ru-RU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548079" y="6165776"/>
            <a:ext cx="4525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Коммутационная</a:t>
            </a:r>
            <a:endParaRPr lang="en-US" sz="1600" b="1" dirty="0" smtClean="0"/>
          </a:p>
          <a:p>
            <a:pPr algn="ctr"/>
            <a:r>
              <a:rPr lang="ru-RU" sz="1600" b="1" dirty="0" smtClean="0"/>
              <a:t>плата </a:t>
            </a:r>
            <a:endParaRPr lang="ru-RU" sz="1600" b="1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6029626" y="5078233"/>
            <a:ext cx="648072" cy="107382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380093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 descr="D:\Обмен\Хильченко\Многоканальник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95243">
            <a:off x="912773" y="2228853"/>
            <a:ext cx="8176001" cy="4756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31640" y="260648"/>
            <a:ext cx="6264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Многоканальный счетчик для коммунального сектора -</a:t>
            </a:r>
            <a:endParaRPr lang="en-US" b="1" dirty="0" smtClean="0"/>
          </a:p>
          <a:p>
            <a:pPr algn="ctr"/>
            <a:r>
              <a:rPr lang="ru-RU" b="1" dirty="0" smtClean="0"/>
              <a:t>до 24 измерительных модулей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638414" y="2239997"/>
            <a:ext cx="136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Базовый </a:t>
            </a:r>
          </a:p>
          <a:p>
            <a:pPr algn="ctr"/>
            <a:r>
              <a:rPr lang="ru-RU" b="1" dirty="0"/>
              <a:t>блок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292080" y="1161618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Измерительные</a:t>
            </a:r>
            <a:endParaRPr lang="ru-RU" b="1" dirty="0"/>
          </a:p>
          <a:p>
            <a:pPr algn="ctr"/>
            <a:r>
              <a:rPr lang="ru-RU" b="1" dirty="0" smtClean="0"/>
              <a:t>модули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051720" y="2548755"/>
            <a:ext cx="1224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RF-PLC </a:t>
            </a:r>
          </a:p>
          <a:p>
            <a:pPr algn="ctr"/>
            <a:r>
              <a:rPr lang="ru-RU" b="1" dirty="0"/>
              <a:t>модуль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67543" y="2943618"/>
            <a:ext cx="1224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GSM </a:t>
            </a:r>
            <a:endParaRPr lang="en-US" b="1" dirty="0"/>
          </a:p>
          <a:p>
            <a:pPr algn="ctr"/>
            <a:r>
              <a:rPr lang="ru-RU" b="1" dirty="0"/>
              <a:t>модуль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923112" y="5301208"/>
            <a:ext cx="2156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Коммутационная</a:t>
            </a:r>
            <a:endParaRPr lang="en-US" b="1" dirty="0"/>
          </a:p>
          <a:p>
            <a:pPr algn="ctr"/>
            <a:r>
              <a:rPr lang="ru-RU" b="1" dirty="0"/>
              <a:t>плата 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4716016" y="2636912"/>
            <a:ext cx="914400" cy="9144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465912" y="1782797"/>
            <a:ext cx="914400" cy="9144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1234479" y="3562092"/>
            <a:ext cx="914400" cy="9144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8083425" y="3645024"/>
            <a:ext cx="377007" cy="174242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663788" y="3094112"/>
            <a:ext cx="914400" cy="9144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465912" y="1782797"/>
            <a:ext cx="216927" cy="106547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380093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0" name="Picture 2" descr="D:\Обмен\Хильченко\РиМ 984.01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764704"/>
            <a:ext cx="4894076" cy="6525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1" name="Picture 3" descr="D:\Обмен\Хильченко\РиМ 984.01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06979"/>
            <a:ext cx="4510095" cy="6013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31640" y="260648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Многоканальный счетчик для частного сектора на опору -</a:t>
            </a:r>
            <a:endParaRPr lang="en-US" b="1" dirty="0" smtClean="0"/>
          </a:p>
          <a:p>
            <a:pPr algn="ctr"/>
            <a:r>
              <a:rPr lang="ru-RU" b="1" dirty="0" smtClean="0"/>
              <a:t>до 6 измерительных модулей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19380093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96" y="335850"/>
            <a:ext cx="8928992" cy="4801278"/>
          </a:xfrm>
          <a:prstGeom prst="rect">
            <a:avLst/>
          </a:prstGeom>
        </p:spPr>
        <p:txBody>
          <a:bodyPr wrap="square" lIns="91400" tIns="45702" rIns="91400" bIns="45702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Со времен основания в 1991г. НПО «РиМ» произведено более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1 000 000 </a:t>
            </a:r>
            <a:r>
              <a:rPr lang="ru-RU" dirty="0">
                <a:latin typeface="Arial" pitchFamily="34" charset="0"/>
                <a:cs typeface="Arial" pitchFamily="34" charset="0"/>
              </a:rPr>
              <a:t>интеллектуальных приборов учета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электроэнергии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работающих в АИИС КУЭ, </a:t>
            </a:r>
            <a:r>
              <a:rPr lang="ru-RU" dirty="0">
                <a:latin typeface="Arial" pitchFamily="34" charset="0"/>
                <a:cs typeface="Arial" pitchFamily="34" charset="0"/>
              </a:rPr>
              <a:t>эксплуатируемых во многих  регионах РФ. Наша продукция успешно применяется в таких предприятиях, как: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ОАО «РАО ЭС Востока» - 110 000 ПУ;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Сибирский федеральный округ – 254 000 ПУ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ОАО АК «Якутскэнерго» - 16 000 ПУ;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ОАО «МРСК Волги»</a:t>
            </a:r>
            <a:r>
              <a:rPr lang="en-US" dirty="0">
                <a:latin typeface="Arial" pitchFamily="34" charset="0"/>
                <a:cs typeface="Arial" pitchFamily="34" charset="0"/>
              </a:rPr>
              <a:t> - </a:t>
            </a:r>
            <a:r>
              <a:rPr lang="ru-RU" dirty="0">
                <a:latin typeface="Arial" pitchFamily="34" charset="0"/>
                <a:cs typeface="Arial" pitchFamily="34" charset="0"/>
              </a:rPr>
              <a:t>265 000 ПУ;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ОАО «МРСК Юга» - 48 000 ПУ;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ОАО «МРСК Центра» - 62 000;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ОАО </a:t>
            </a:r>
            <a:r>
              <a:rPr lang="ru-RU" dirty="0">
                <a:latin typeface="Arial" pitchFamily="34" charset="0"/>
                <a:cs typeface="Arial" pitchFamily="34" charset="0"/>
              </a:rPr>
              <a:t>«МРСК Сибири» - 22 000 ПУ;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ОАО «Иркутскэнерго» - 121 000 ПУ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ОАО «Городские электрические сети»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г.Томск</a:t>
            </a:r>
            <a:r>
              <a:rPr lang="ru-RU" dirty="0">
                <a:latin typeface="Arial" pitchFamily="34" charset="0"/>
                <a:cs typeface="Arial" pitchFamily="34" charset="0"/>
              </a:rPr>
              <a:t> – 45 000 ПУ;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dirty="0">
                <a:latin typeface="Arial" pitchFamily="34" charset="0"/>
                <a:cs typeface="Arial" pitchFamily="34" charset="0"/>
              </a:rPr>
              <a:t>в  других предприятиях.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Республике </a:t>
            </a:r>
            <a:r>
              <a:rPr lang="ru-RU" dirty="0">
                <a:latin typeface="Arial" pitchFamily="34" charset="0"/>
                <a:cs typeface="Arial" pitchFamily="34" charset="0"/>
              </a:rPr>
              <a:t>Казахстан – 71 000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ПУ.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0136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611560" y="188640"/>
            <a:ext cx="7772400" cy="1359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Интеллектуальный прибор учета электроэнергии</a:t>
            </a:r>
          </a:p>
          <a:p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РиМ 384.0Х/2 на 6 – 10 </a:t>
            </a:r>
            <a:r>
              <a:rPr lang="ru-RU" sz="28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кВ</a:t>
            </a:r>
            <a:endParaRPr lang="ru-RU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96952"/>
            <a:ext cx="2787774" cy="37170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799" y="2060849"/>
            <a:ext cx="6396201" cy="47971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33370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031" y="0"/>
            <a:ext cx="51435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33964" y="476672"/>
            <a:ext cx="19642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Разъемный</a:t>
            </a:r>
          </a:p>
          <a:p>
            <a:pPr defTabSz="914400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змерительный</a:t>
            </a:r>
          </a:p>
          <a:p>
            <a:pPr defTabSz="914400"/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трансформатор </a:t>
            </a:r>
          </a:p>
          <a:p>
            <a:pPr defTabSz="914400"/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тока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7143750" y="404663"/>
            <a:ext cx="1892746" cy="1272337"/>
          </a:xfrm>
          <a:prstGeom prst="wedgeRectCallout">
            <a:avLst>
              <a:gd name="adj1" fmla="val -112060"/>
              <a:gd name="adj2" fmla="val 4798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305306" y="188639"/>
            <a:ext cx="2199000" cy="1272337"/>
          </a:xfrm>
          <a:prstGeom prst="wedgeRectCallout">
            <a:avLst>
              <a:gd name="adj1" fmla="val 109957"/>
              <a:gd name="adj2" fmla="val 7418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305306" y="188638"/>
            <a:ext cx="2199000" cy="1272337"/>
          </a:xfrm>
          <a:prstGeom prst="wedgeRectCallout">
            <a:avLst>
              <a:gd name="adj1" fmla="val 176473"/>
              <a:gd name="adj2" fmla="val 7913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306" y="363141"/>
            <a:ext cx="21990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Скобы для</a:t>
            </a:r>
          </a:p>
          <a:p>
            <a:pPr defTabSz="914400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иксации прибора</a:t>
            </a:r>
          </a:p>
          <a:p>
            <a:pPr defTabSz="914400"/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 ЛЭП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539552" y="3429000"/>
            <a:ext cx="1964754" cy="1152128"/>
          </a:xfrm>
          <a:prstGeom prst="wedgeRectCallout">
            <a:avLst>
              <a:gd name="adj1" fmla="val 121031"/>
              <a:gd name="adj2" fmla="val -6604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3568" y="3645024"/>
            <a:ext cx="1490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Съемный 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GSM-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модем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3203848" y="242297"/>
            <a:ext cx="3528392" cy="612648"/>
          </a:xfrm>
          <a:prstGeom prst="wedgeRectCallout">
            <a:avLst>
              <a:gd name="adj1" fmla="val -5003"/>
              <a:gd name="adj2" fmla="val 11069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24191" y="382613"/>
            <a:ext cx="308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Внешний защитный корпус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6228184" y="3140968"/>
            <a:ext cx="1656184" cy="612648"/>
          </a:xfrm>
          <a:prstGeom prst="wedgeRectCallout">
            <a:avLst>
              <a:gd name="adj1" fmla="val -100335"/>
              <a:gd name="adj2" fmla="val -494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35245" y="3244334"/>
            <a:ext cx="144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RF-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антенна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395535" y="5068416"/>
            <a:ext cx="3028655" cy="1384920"/>
          </a:xfrm>
          <a:prstGeom prst="wedgeRectCallout">
            <a:avLst>
              <a:gd name="adj1" fmla="val 86968"/>
              <a:gd name="adj2" fmla="val -13409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4660" y="5160711"/>
            <a:ext cx="29695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Антитрекинговое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400"/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Покрытие с</a:t>
            </a:r>
          </a:p>
          <a:p>
            <a:pPr defTabSz="914400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ермоусаживаемыми</a:t>
            </a:r>
          </a:p>
          <a:p>
            <a:pPr defTabSz="914400"/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проходными изоляторами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127390" y="1988840"/>
            <a:ext cx="2318263" cy="1152128"/>
          </a:xfrm>
          <a:prstGeom prst="wedgeRectCallout">
            <a:avLst>
              <a:gd name="adj1" fmla="val 63213"/>
              <a:gd name="adj2" fmla="val -4332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7390" y="2044005"/>
            <a:ext cx="23182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Подключение</a:t>
            </a:r>
          </a:p>
          <a:p>
            <a:pPr defTabSz="914400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помощью зажима </a:t>
            </a:r>
          </a:p>
          <a:p>
            <a:pPr defTabSz="914400"/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прокалывающего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86176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179512" y="1"/>
            <a:ext cx="8856984" cy="1196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Установка ИПУЭ </a:t>
            </a:r>
            <a:r>
              <a:rPr lang="ru-RU" sz="2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РиМ</a:t>
            </a:r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384 на опоре ВЛ совместно</a:t>
            </a:r>
          </a:p>
          <a:p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 устройством защиты от перенапряжений типа УЗПН</a:t>
            </a:r>
            <a:endParaRPr lang="ru-RU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70012"/>
            <a:ext cx="8409639" cy="59393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23928" y="3155000"/>
            <a:ext cx="984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Фаза А</a:t>
            </a:r>
            <a:endParaRPr lang="ru-RU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61668" y="1772816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Фаза </a:t>
            </a:r>
            <a:r>
              <a:rPr lang="en-US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</a:t>
            </a:r>
            <a:endParaRPr lang="ru-RU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5976" y="4653136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Фаза </a:t>
            </a:r>
            <a:r>
              <a:rPr lang="en-US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endParaRPr lang="ru-RU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8305" name="Object 1"/>
          <p:cNvGraphicFramePr>
            <a:graphicFrameLocks noChangeAspect="1"/>
          </p:cNvGraphicFramePr>
          <p:nvPr/>
        </p:nvGraphicFramePr>
        <p:xfrm>
          <a:off x="6372200" y="5301208"/>
          <a:ext cx="2555875" cy="1376362"/>
        </p:xfrm>
        <a:graphic>
          <a:graphicData uri="http://schemas.openxmlformats.org/presentationml/2006/ole">
            <p:oleObj spid="_x0000_s129029" name="CorelDRAW" r:id="rId5" imgW="3672840" imgH="198120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2288023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764704"/>
            <a:ext cx="8207375" cy="509587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03848" y="260648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Монтаж счётчика на ВЛ 10 кВ</a:t>
            </a:r>
            <a:endParaRPr lang="ru-RU" b="1" i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240754665"/>
              </p:ext>
            </p:extLst>
          </p:nvPr>
        </p:nvGraphicFramePr>
        <p:xfrm>
          <a:off x="179512" y="5301208"/>
          <a:ext cx="2556006" cy="1375175"/>
        </p:xfrm>
        <a:graphic>
          <a:graphicData uri="http://schemas.openxmlformats.org/presentationml/2006/ole">
            <p:oleObj spid="_x0000_s130053" name="CorelDRAW" r:id="rId5" imgW="3672840" imgH="198120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5613685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331640" y="116633"/>
            <a:ext cx="6480719" cy="5760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ru-RU" sz="2000" b="1" dirty="0" smtClean="0">
                <a:solidFill>
                  <a:prstClr val="black"/>
                </a:solidFill>
              </a:rPr>
              <a:t>УСПД- Маршрутизаторы каналов связи </a:t>
            </a:r>
            <a:r>
              <a:rPr lang="en-US" sz="2000" b="1" dirty="0" smtClean="0">
                <a:solidFill>
                  <a:prstClr val="black"/>
                </a:solidFill>
              </a:rPr>
              <a:t>(</a:t>
            </a:r>
            <a:r>
              <a:rPr lang="ru-RU" sz="2000" b="1" dirty="0" smtClean="0">
                <a:solidFill>
                  <a:prstClr val="black"/>
                </a:solidFill>
              </a:rPr>
              <a:t>МКС)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3323711" cy="43924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15616" y="5589240"/>
            <a:ext cx="1337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ru-RU" b="1" dirty="0">
                <a:solidFill>
                  <a:prstClr val="black"/>
                </a:solidFill>
              </a:rPr>
              <a:t>РиМ 099.02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493561" y="5589240"/>
            <a:ext cx="1337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ru-RU" b="1" dirty="0">
                <a:solidFill>
                  <a:prstClr val="black"/>
                </a:solidFill>
              </a:rPr>
              <a:t>РиМ </a:t>
            </a:r>
            <a:r>
              <a:rPr lang="ru-RU" b="1" dirty="0" smtClean="0">
                <a:solidFill>
                  <a:prstClr val="black"/>
                </a:solidFill>
              </a:rPr>
              <a:t>099.03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20835" name="Picture 3" descr="D:\Обмен\РиМ 099.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80412"/>
            <a:ext cx="3744415" cy="4716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619037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499992" y="1412776"/>
            <a:ext cx="10779" cy="48941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0392" y="1172137"/>
            <a:ext cx="4572000" cy="40010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  <a:endParaRPr lang="ru-RU" dirty="0"/>
          </a:p>
          <a:p>
            <a:r>
              <a:rPr lang="ru-RU" dirty="0" smtClean="0"/>
              <a:t>                       </a:t>
            </a:r>
            <a:r>
              <a:rPr lang="ru-RU" sz="2000" b="1" dirty="0" smtClean="0"/>
              <a:t>РиМ </a:t>
            </a:r>
            <a:r>
              <a:rPr lang="ru-RU" sz="2000" b="1" dirty="0"/>
              <a:t>099.02</a:t>
            </a:r>
          </a:p>
          <a:p>
            <a:pPr lvl="0"/>
            <a:r>
              <a:rPr lang="ru-RU" dirty="0" smtClean="0"/>
              <a:t>1. Специализированные </a:t>
            </a:r>
            <a:r>
              <a:rPr lang="ru-RU" dirty="0"/>
              <a:t>прошивки выполняющие определенный </a:t>
            </a:r>
            <a:r>
              <a:rPr lang="ru-RU" dirty="0" smtClean="0"/>
              <a:t>функционал.</a:t>
            </a:r>
            <a:endParaRPr lang="ru-RU" dirty="0"/>
          </a:p>
          <a:p>
            <a:pPr lvl="0"/>
            <a:endParaRPr lang="ru-RU" dirty="0" smtClean="0"/>
          </a:p>
          <a:p>
            <a:pPr lvl="0"/>
            <a:r>
              <a:rPr lang="ru-RU" dirty="0" smtClean="0"/>
              <a:t>2. Автоконфигурирование  сети.</a:t>
            </a:r>
            <a:endParaRPr lang="ru-RU" dirty="0"/>
          </a:p>
          <a:p>
            <a:pPr lvl="0"/>
            <a:endParaRPr lang="ru-RU" dirty="0" smtClean="0"/>
          </a:p>
          <a:p>
            <a:pPr lvl="0"/>
            <a:r>
              <a:rPr lang="ru-RU" dirty="0" smtClean="0"/>
              <a:t>3. Связь </a:t>
            </a:r>
            <a:r>
              <a:rPr lang="ru-RU" dirty="0"/>
              <a:t>с верхним уровнем (ВУ) по </a:t>
            </a:r>
            <a:r>
              <a:rPr lang="en-US" dirty="0"/>
              <a:t>GSM </a:t>
            </a:r>
            <a:r>
              <a:rPr lang="ru-RU" dirty="0"/>
              <a:t>– модему (1-а </a:t>
            </a:r>
            <a:r>
              <a:rPr lang="en-US" dirty="0" err="1"/>
              <a:t>Sim</a:t>
            </a:r>
            <a:r>
              <a:rPr lang="en-US" dirty="0"/>
              <a:t> </a:t>
            </a:r>
            <a:r>
              <a:rPr lang="ru-RU" dirty="0"/>
              <a:t>карта, </a:t>
            </a:r>
            <a:r>
              <a:rPr lang="en-US" dirty="0"/>
              <a:t>GPRS</a:t>
            </a:r>
            <a:r>
              <a:rPr lang="ru-RU" dirty="0"/>
              <a:t>, </a:t>
            </a:r>
            <a:r>
              <a:rPr lang="en-US" dirty="0"/>
              <a:t>CSD</a:t>
            </a:r>
            <a:r>
              <a:rPr lang="ru-RU" dirty="0" smtClean="0"/>
              <a:t>).</a:t>
            </a:r>
            <a:endParaRPr lang="ru-RU" dirty="0"/>
          </a:p>
          <a:p>
            <a:pPr lvl="0"/>
            <a:r>
              <a:rPr lang="ru-RU" dirty="0" smtClean="0"/>
              <a:t>4.-----------</a:t>
            </a:r>
            <a:endParaRPr lang="ru-RU" dirty="0"/>
          </a:p>
          <a:p>
            <a:pPr lvl="0"/>
            <a:r>
              <a:rPr lang="ru-RU" dirty="0" smtClean="0"/>
              <a:t>5. Опрос </a:t>
            </a:r>
            <a:r>
              <a:rPr lang="ru-RU" dirty="0"/>
              <a:t>приборов учета по </a:t>
            </a:r>
            <a:r>
              <a:rPr lang="ru-RU" dirty="0" err="1" smtClean="0"/>
              <a:t>проприетар</a:t>
            </a:r>
            <a:r>
              <a:rPr lang="ru-RU" dirty="0" smtClean="0"/>
              <a:t>- ному протоколу.</a:t>
            </a:r>
            <a:endParaRPr lang="ru-RU" dirty="0"/>
          </a:p>
          <a:p>
            <a:pPr lvl="0"/>
            <a:r>
              <a:rPr lang="ru-RU" dirty="0" smtClean="0"/>
              <a:t>6. Передача </a:t>
            </a:r>
            <a:r>
              <a:rPr lang="ru-RU" dirty="0"/>
              <a:t>данных ВУ по проприетарному </a:t>
            </a:r>
            <a:r>
              <a:rPr lang="ru-RU" dirty="0" smtClean="0"/>
              <a:t>протоколу.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424042"/>
            <a:ext cx="4572000" cy="40010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/>
              <a:t>                      РиМ 099.03</a:t>
            </a:r>
            <a:endParaRPr lang="ru-RU" sz="2000" b="1" dirty="0"/>
          </a:p>
          <a:p>
            <a:pPr lvl="0"/>
            <a:r>
              <a:rPr lang="ru-RU" dirty="0" smtClean="0"/>
              <a:t>1. Расширение </a:t>
            </a:r>
            <a:r>
              <a:rPr lang="ru-RU" dirty="0"/>
              <a:t>пользовательских и служебных программ на базе </a:t>
            </a:r>
            <a:r>
              <a:rPr lang="ru-RU" dirty="0" smtClean="0"/>
              <a:t>открытой </a:t>
            </a:r>
            <a:r>
              <a:rPr lang="ru-RU" dirty="0"/>
              <a:t>ОС </a:t>
            </a:r>
            <a:r>
              <a:rPr lang="en-US" dirty="0" smtClean="0"/>
              <a:t>Linux</a:t>
            </a:r>
            <a:r>
              <a:rPr lang="ru-RU" dirty="0" smtClean="0"/>
              <a:t>.</a:t>
            </a:r>
            <a:endParaRPr lang="ru-RU" dirty="0"/>
          </a:p>
          <a:p>
            <a:pPr lvl="0"/>
            <a:r>
              <a:rPr lang="ru-RU" dirty="0" smtClean="0"/>
              <a:t>2. Организация </a:t>
            </a:r>
            <a:r>
              <a:rPr lang="en-US" dirty="0" err="1"/>
              <a:t>IPv</a:t>
            </a:r>
            <a:r>
              <a:rPr lang="ru-RU" dirty="0"/>
              <a:t>6 (6</a:t>
            </a:r>
            <a:r>
              <a:rPr lang="en-US" dirty="0" err="1"/>
              <a:t>LowPAN</a:t>
            </a:r>
            <a:r>
              <a:rPr lang="ru-RU" dirty="0"/>
              <a:t>) </a:t>
            </a:r>
            <a:r>
              <a:rPr lang="en-US" dirty="0"/>
              <a:t>mesh </a:t>
            </a:r>
            <a:r>
              <a:rPr lang="ru-RU" dirty="0"/>
              <a:t>– сети (самоорганизующаяся сеть</a:t>
            </a:r>
            <a:r>
              <a:rPr lang="ru-RU" dirty="0" smtClean="0"/>
              <a:t>).</a:t>
            </a:r>
            <a:endParaRPr lang="ru-RU" dirty="0"/>
          </a:p>
          <a:p>
            <a:pPr lvl="0"/>
            <a:r>
              <a:rPr lang="ru-RU" dirty="0" smtClean="0"/>
              <a:t>3. Связь </a:t>
            </a:r>
            <a:r>
              <a:rPr lang="ru-RU" dirty="0"/>
              <a:t>с ВУ системы по </a:t>
            </a:r>
            <a:r>
              <a:rPr lang="en-US" dirty="0"/>
              <a:t>GSM </a:t>
            </a:r>
            <a:r>
              <a:rPr lang="ru-RU" dirty="0"/>
              <a:t>– модему (2-е  </a:t>
            </a:r>
            <a:r>
              <a:rPr lang="en-US" dirty="0" err="1"/>
              <a:t>Sim</a:t>
            </a:r>
            <a:r>
              <a:rPr lang="en-US" dirty="0"/>
              <a:t> </a:t>
            </a:r>
            <a:r>
              <a:rPr lang="ru-RU" dirty="0"/>
              <a:t>карты, </a:t>
            </a:r>
            <a:r>
              <a:rPr lang="en-US" dirty="0"/>
              <a:t>GPRS</a:t>
            </a:r>
            <a:r>
              <a:rPr lang="ru-RU" dirty="0"/>
              <a:t>, 3</a:t>
            </a:r>
            <a:r>
              <a:rPr lang="en-US" dirty="0"/>
              <a:t>G</a:t>
            </a:r>
            <a:r>
              <a:rPr lang="ru-RU" dirty="0" smtClean="0"/>
              <a:t>).</a:t>
            </a:r>
            <a:endParaRPr lang="ru-RU" dirty="0"/>
          </a:p>
          <a:p>
            <a:pPr lvl="0"/>
            <a:r>
              <a:rPr lang="ru-RU" dirty="0" smtClean="0"/>
              <a:t>4. Выход </a:t>
            </a:r>
            <a:r>
              <a:rPr lang="ru-RU" dirty="0"/>
              <a:t>в широкополосную сеть </a:t>
            </a:r>
            <a:r>
              <a:rPr lang="en-US" dirty="0" smtClean="0"/>
              <a:t>Ethernet</a:t>
            </a:r>
            <a:r>
              <a:rPr lang="ru-RU" dirty="0" smtClean="0"/>
              <a:t>.</a:t>
            </a:r>
            <a:endParaRPr lang="ru-RU" dirty="0"/>
          </a:p>
          <a:p>
            <a:pPr lvl="0"/>
            <a:r>
              <a:rPr lang="ru-RU" dirty="0" smtClean="0"/>
              <a:t>5. Опрос </a:t>
            </a:r>
            <a:r>
              <a:rPr lang="ru-RU" dirty="0"/>
              <a:t>приборов учета по протоколу </a:t>
            </a:r>
            <a:r>
              <a:rPr lang="en-US" dirty="0"/>
              <a:t>DLMS</a:t>
            </a:r>
            <a:r>
              <a:rPr lang="ru-RU" dirty="0"/>
              <a:t>/</a:t>
            </a:r>
            <a:r>
              <a:rPr lang="en-US" dirty="0" smtClean="0"/>
              <a:t>COSEM</a:t>
            </a:r>
            <a:r>
              <a:rPr lang="ru-RU" dirty="0" smtClean="0"/>
              <a:t>.</a:t>
            </a:r>
            <a:endParaRPr lang="ru-RU" dirty="0"/>
          </a:p>
          <a:p>
            <a:pPr lvl="0"/>
            <a:r>
              <a:rPr lang="ru-RU" dirty="0" smtClean="0"/>
              <a:t>6. Передача </a:t>
            </a:r>
            <a:r>
              <a:rPr lang="ru-RU" dirty="0"/>
              <a:t>данных ВУ по протоколам  </a:t>
            </a:r>
            <a:r>
              <a:rPr lang="en-US" dirty="0" err="1"/>
              <a:t>IPv</a:t>
            </a:r>
            <a:r>
              <a:rPr lang="ru-RU" dirty="0"/>
              <a:t>4, </a:t>
            </a:r>
            <a:r>
              <a:rPr lang="en-US" dirty="0"/>
              <a:t>HTTPS</a:t>
            </a:r>
            <a:r>
              <a:rPr lang="ru-RU" dirty="0"/>
              <a:t>, </a:t>
            </a:r>
            <a:r>
              <a:rPr lang="en-US" dirty="0"/>
              <a:t>XML </a:t>
            </a:r>
            <a:r>
              <a:rPr lang="ru-RU" dirty="0" smtClean="0"/>
              <a:t>.</a:t>
            </a:r>
            <a:endParaRPr lang="ru-RU" dirty="0"/>
          </a:p>
          <a:p>
            <a:pPr lvl="0"/>
            <a:r>
              <a:rPr lang="ru-RU" dirty="0" smtClean="0"/>
              <a:t>7. 6-ь </a:t>
            </a:r>
            <a:r>
              <a:rPr lang="ru-RU" dirty="0"/>
              <a:t>дискретных входов/выходов 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3250631" y="548680"/>
            <a:ext cx="252028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32658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 cstate="print"/>
          <a:stretch/>
        </p:blipFill>
        <p:spPr>
          <a:xfrm>
            <a:off x="386310" y="1835410"/>
            <a:ext cx="3009822" cy="2083615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tretch/>
        </p:blipFill>
        <p:spPr>
          <a:xfrm>
            <a:off x="3657373" y="1828879"/>
            <a:ext cx="5245065" cy="3630324"/>
          </a:xfrm>
          <a:prstGeom prst="rect">
            <a:avLst/>
          </a:prstGeom>
          <a:ln>
            <a:noFill/>
          </a:ln>
        </p:spPr>
      </p:pic>
      <p:sp>
        <p:nvSpPr>
          <p:cNvPr id="7" name="TextShape 1"/>
          <p:cNvSpPr txBox="1"/>
          <p:nvPr/>
        </p:nvSpPr>
        <p:spPr>
          <a:xfrm>
            <a:off x="457173" y="0"/>
            <a:ext cx="8228763" cy="177281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defTabSz="829366"/>
            <a:r>
              <a:rPr lang="ru-RU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Сервисное оборудование для настройки приборов учета и системы</a:t>
            </a:r>
            <a:endParaRPr lang="ru-RU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3074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4" y="1124745"/>
            <a:ext cx="6912768" cy="558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7830616" cy="646331"/>
          </a:xfrm>
          <a:prstGeom prst="rect">
            <a:avLst/>
          </a:prstGeom>
        </p:spPr>
        <p:txBody>
          <a:bodyPr wrap="square" lIns="91400" tIns="45702" rIns="91400" bIns="45702">
            <a:spAutoFit/>
          </a:bodyPr>
          <a:lstStyle/>
          <a:p>
            <a:pPr algn="ctr"/>
            <a:r>
              <a:rPr lang="ru-RU" dirty="0">
                <a:solidFill>
                  <a:srgbClr val="1F497D">
                    <a:lumMod val="75000"/>
                  </a:srgbClr>
                </a:solidFill>
              </a:rPr>
              <a:t>Графическое представление маршрутов в системе РМС2150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dirty="0">
                <a:solidFill>
                  <a:srgbClr val="1F497D">
                    <a:lumMod val="75000"/>
                  </a:srgbClr>
                </a:solidFill>
              </a:rPr>
              <a:t>(пос. </a:t>
            </a:r>
            <a:r>
              <a:rPr lang="ru-RU" dirty="0" smtClean="0">
                <a:solidFill>
                  <a:srgbClr val="1F497D">
                    <a:lumMod val="75000"/>
                  </a:srgbClr>
                </a:solidFill>
              </a:rPr>
              <a:t>Дубки, Московская область)</a:t>
            </a:r>
            <a:endParaRPr lang="ru-RU" dirty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05272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398873180"/>
              </p:ext>
            </p:extLst>
          </p:nvPr>
        </p:nvGraphicFramePr>
        <p:xfrm>
          <a:off x="3960210" y="2492896"/>
          <a:ext cx="3479830" cy="1872208"/>
        </p:xfrm>
        <a:graphic>
          <a:graphicData uri="http://schemas.openxmlformats.org/presentationml/2006/ole">
            <p:oleObj spid="_x0000_s131075" name="CorelDRAW" r:id="rId4" imgW="3672840" imgH="1981200" progId="">
              <p:embed/>
            </p:oleObj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3440969" y="1050993"/>
            <a:ext cx="5770985" cy="1584176"/>
          </a:xfrm>
          <a:prstGeom prst="rect">
            <a:avLst/>
          </a:prstGeom>
        </p:spPr>
        <p:txBody>
          <a:bodyPr vert="horz" lIns="91400" tIns="45702" rIns="91400" bIns="45702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  <a:p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</a:p>
          <a:p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НПО </a:t>
            </a: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«РиМ</a:t>
            </a:r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63313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9" y="14765"/>
            <a:ext cx="9148427" cy="6843239"/>
          </a:xfrm>
          <a:noFill/>
        </p:spPr>
      </p:pic>
    </p:spTree>
    <p:extLst>
      <p:ext uri="{BB962C8B-B14F-4D97-AF65-F5344CB8AC3E}">
        <p14:creationId xmlns="" xmlns:p14="http://schemas.microsoft.com/office/powerpoint/2010/main" val="42579488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980728"/>
            <a:ext cx="7776864" cy="3785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4800" dirty="0" smtClean="0"/>
              <a:t> Основные тенденции </a:t>
            </a:r>
            <a:r>
              <a:rPr lang="ru-RU" sz="4800" dirty="0"/>
              <a:t>развития систем </a:t>
            </a:r>
            <a:r>
              <a:rPr lang="ru-RU" sz="4800" dirty="0" smtClean="0"/>
              <a:t>АИИС</a:t>
            </a:r>
            <a:r>
              <a:rPr lang="en-US" sz="4800" dirty="0" smtClean="0"/>
              <a:t> </a:t>
            </a:r>
            <a:r>
              <a:rPr lang="ru-RU" sz="4800" dirty="0" smtClean="0"/>
              <a:t>КУЭ для</a:t>
            </a:r>
          </a:p>
          <a:p>
            <a:pPr algn="ctr"/>
            <a:r>
              <a:rPr lang="ru-RU" sz="4800" dirty="0" smtClean="0"/>
              <a:t>розничного рынка электроэнергии</a:t>
            </a:r>
            <a:endParaRPr lang="ru-RU" sz="4800" dirty="0"/>
          </a:p>
        </p:txBody>
      </p:sp>
    </p:spTree>
    <p:extLst>
      <p:ext uri="{BB962C8B-B14F-4D97-AF65-F5344CB8AC3E}">
        <p14:creationId xmlns="" xmlns:p14="http://schemas.microsoft.com/office/powerpoint/2010/main" val="15018627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81275" y="191509"/>
            <a:ext cx="5286046" cy="461628"/>
          </a:xfrm>
          <a:prstGeom prst="rect">
            <a:avLst/>
          </a:prstGeom>
        </p:spPr>
        <p:txBody>
          <a:bodyPr wrap="none" lIns="91400" tIns="45702" rIns="91400" bIns="45702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</a:rPr>
              <a:t>Типовая структурная </a:t>
            </a:r>
            <a:r>
              <a:rPr lang="ru-RU" sz="2400" b="1" dirty="0">
                <a:solidFill>
                  <a:srgbClr val="000000"/>
                </a:solidFill>
              </a:rPr>
              <a:t>схема </a:t>
            </a:r>
            <a:r>
              <a:rPr lang="ru-RU" sz="2400" b="1" dirty="0" smtClean="0">
                <a:solidFill>
                  <a:srgbClr val="000000"/>
                </a:solidFill>
              </a:rPr>
              <a:t>АИИС </a:t>
            </a:r>
            <a:r>
              <a:rPr lang="ru-RU" sz="2400" b="1" dirty="0">
                <a:solidFill>
                  <a:srgbClr val="000000"/>
                </a:solidFill>
              </a:rPr>
              <a:t>КУЭ 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6" name="CustomShape 1"/>
          <p:cNvSpPr/>
          <p:nvPr/>
        </p:nvSpPr>
        <p:spPr>
          <a:xfrm>
            <a:off x="685803" y="2130480"/>
            <a:ext cx="7771320" cy="146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2"/>
          <p:cNvSpPr/>
          <p:nvPr/>
        </p:nvSpPr>
        <p:spPr>
          <a:xfrm>
            <a:off x="1371603" y="3886200"/>
            <a:ext cx="6399720" cy="175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" name="Рисунок 7"/>
          <p:cNvPicPr/>
          <p:nvPr/>
        </p:nvPicPr>
        <p:blipFill>
          <a:blip r:embed="rId3" cstate="print"/>
          <a:stretch/>
        </p:blipFill>
        <p:spPr>
          <a:xfrm>
            <a:off x="936001" y="1008000"/>
            <a:ext cx="873360" cy="935280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3" cstate="print"/>
          <a:stretch/>
        </p:blipFill>
        <p:spPr>
          <a:xfrm>
            <a:off x="7056001" y="1080000"/>
            <a:ext cx="873360" cy="935280"/>
          </a:xfrm>
          <a:prstGeom prst="rect">
            <a:avLst/>
          </a:prstGeom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4" cstate="print"/>
          <a:stretch/>
        </p:blipFill>
        <p:spPr>
          <a:xfrm>
            <a:off x="3646800" y="2738160"/>
            <a:ext cx="600840" cy="717480"/>
          </a:xfrm>
          <a:prstGeom prst="rect">
            <a:avLst/>
          </a:prstGeom>
          <a:ln>
            <a:noFill/>
          </a:ln>
        </p:spPr>
      </p:pic>
      <p:pic>
        <p:nvPicPr>
          <p:cNvPr id="14" name="Рисунок 13"/>
          <p:cNvPicPr/>
          <p:nvPr/>
        </p:nvPicPr>
        <p:blipFill>
          <a:blip r:embed="rId5" cstate="print"/>
          <a:stretch/>
        </p:blipFill>
        <p:spPr>
          <a:xfrm>
            <a:off x="5328001" y="5760000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15" name="Рисунок 14"/>
          <p:cNvPicPr/>
          <p:nvPr/>
        </p:nvPicPr>
        <p:blipFill>
          <a:blip r:embed="rId5" cstate="print"/>
          <a:stretch/>
        </p:blipFill>
        <p:spPr>
          <a:xfrm>
            <a:off x="5976001" y="4320000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5" cstate="print"/>
          <a:stretch/>
        </p:blipFill>
        <p:spPr>
          <a:xfrm>
            <a:off x="5328001" y="4320000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17" name="Рисунок 16"/>
          <p:cNvPicPr/>
          <p:nvPr/>
        </p:nvPicPr>
        <p:blipFill>
          <a:blip r:embed="rId5" cstate="print"/>
          <a:stretch/>
        </p:blipFill>
        <p:spPr>
          <a:xfrm>
            <a:off x="8080200" y="4536000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18" name="Рисунок 17"/>
          <p:cNvPicPr/>
          <p:nvPr/>
        </p:nvPicPr>
        <p:blipFill>
          <a:blip r:embed="rId5" cstate="print"/>
          <a:stretch/>
        </p:blipFill>
        <p:spPr>
          <a:xfrm>
            <a:off x="5328001" y="5040002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19" name="Рисунок 18"/>
          <p:cNvPicPr/>
          <p:nvPr/>
        </p:nvPicPr>
        <p:blipFill>
          <a:blip r:embed="rId5" cstate="print"/>
          <a:stretch/>
        </p:blipFill>
        <p:spPr>
          <a:xfrm>
            <a:off x="7632001" y="4752000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20" name="Рисунок 19"/>
          <p:cNvPicPr/>
          <p:nvPr/>
        </p:nvPicPr>
        <p:blipFill>
          <a:blip r:embed="rId5" cstate="print"/>
          <a:stretch/>
        </p:blipFill>
        <p:spPr>
          <a:xfrm>
            <a:off x="6552001" y="5760000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21" name="Рисунок 20"/>
          <p:cNvPicPr/>
          <p:nvPr/>
        </p:nvPicPr>
        <p:blipFill>
          <a:blip r:embed="rId5" cstate="print"/>
          <a:stretch/>
        </p:blipFill>
        <p:spPr>
          <a:xfrm>
            <a:off x="5973121" y="5760000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22" name="Рисунок 21"/>
          <p:cNvPicPr/>
          <p:nvPr/>
        </p:nvPicPr>
        <p:blipFill>
          <a:blip r:embed="rId5" cstate="print"/>
          <a:stretch/>
        </p:blipFill>
        <p:spPr>
          <a:xfrm>
            <a:off x="7128001" y="5040002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23" name="Рисунок 22"/>
          <p:cNvPicPr/>
          <p:nvPr/>
        </p:nvPicPr>
        <p:blipFill>
          <a:blip r:embed="rId5" cstate="print"/>
          <a:stretch/>
        </p:blipFill>
        <p:spPr>
          <a:xfrm>
            <a:off x="7576200" y="3960002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24" name="Рисунок 23"/>
          <p:cNvPicPr/>
          <p:nvPr/>
        </p:nvPicPr>
        <p:blipFill>
          <a:blip r:embed="rId5" cstate="print"/>
          <a:stretch/>
        </p:blipFill>
        <p:spPr>
          <a:xfrm>
            <a:off x="5992200" y="5040002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25" name="Рисунок 24"/>
          <p:cNvPicPr/>
          <p:nvPr/>
        </p:nvPicPr>
        <p:blipFill>
          <a:blip r:embed="rId5" cstate="print"/>
          <a:stretch/>
        </p:blipFill>
        <p:spPr>
          <a:xfrm>
            <a:off x="7216200" y="5760000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26" name="Рисунок 25"/>
          <p:cNvPicPr/>
          <p:nvPr/>
        </p:nvPicPr>
        <p:blipFill>
          <a:blip r:embed="rId5" cstate="print"/>
          <a:stretch/>
        </p:blipFill>
        <p:spPr>
          <a:xfrm>
            <a:off x="6768001" y="4320000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27" name="Рисунок 26"/>
          <p:cNvPicPr/>
          <p:nvPr/>
        </p:nvPicPr>
        <p:blipFill>
          <a:blip r:embed="rId5" cstate="print"/>
          <a:stretch/>
        </p:blipFill>
        <p:spPr>
          <a:xfrm>
            <a:off x="8152200" y="5400000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28" name="Рисунок 27"/>
          <p:cNvPicPr/>
          <p:nvPr/>
        </p:nvPicPr>
        <p:blipFill>
          <a:blip r:embed="rId5" cstate="print"/>
          <a:stretch/>
        </p:blipFill>
        <p:spPr>
          <a:xfrm>
            <a:off x="3400200" y="5760000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29" name="Рисунок 28"/>
          <p:cNvPicPr/>
          <p:nvPr/>
        </p:nvPicPr>
        <p:blipFill>
          <a:blip r:embed="rId5" cstate="print"/>
          <a:stretch/>
        </p:blipFill>
        <p:spPr>
          <a:xfrm>
            <a:off x="2752200" y="4320000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30" name="Рисунок 29"/>
          <p:cNvPicPr/>
          <p:nvPr/>
        </p:nvPicPr>
        <p:blipFill>
          <a:blip r:embed="rId5" cstate="print"/>
          <a:stretch/>
        </p:blipFill>
        <p:spPr>
          <a:xfrm>
            <a:off x="3400200" y="4320000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31" name="Рисунок 30"/>
          <p:cNvPicPr/>
          <p:nvPr/>
        </p:nvPicPr>
        <p:blipFill>
          <a:blip r:embed="rId5" cstate="print"/>
          <a:stretch/>
        </p:blipFill>
        <p:spPr>
          <a:xfrm>
            <a:off x="648001" y="4536000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32" name="Рисунок 31"/>
          <p:cNvPicPr/>
          <p:nvPr/>
        </p:nvPicPr>
        <p:blipFill>
          <a:blip r:embed="rId5" cstate="print"/>
          <a:stretch/>
        </p:blipFill>
        <p:spPr>
          <a:xfrm>
            <a:off x="3400200" y="5040002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33" name="Рисунок 32"/>
          <p:cNvPicPr/>
          <p:nvPr/>
        </p:nvPicPr>
        <p:blipFill>
          <a:blip r:embed="rId5" cstate="print"/>
          <a:stretch/>
        </p:blipFill>
        <p:spPr>
          <a:xfrm>
            <a:off x="1096200" y="4752000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34" name="Рисунок 33"/>
          <p:cNvPicPr/>
          <p:nvPr/>
        </p:nvPicPr>
        <p:blipFill>
          <a:blip r:embed="rId5" cstate="print"/>
          <a:stretch/>
        </p:blipFill>
        <p:spPr>
          <a:xfrm>
            <a:off x="2176200" y="5760000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35" name="Рисунок 34"/>
          <p:cNvPicPr/>
          <p:nvPr/>
        </p:nvPicPr>
        <p:blipFill>
          <a:blip r:embed="rId5" cstate="print"/>
          <a:stretch/>
        </p:blipFill>
        <p:spPr>
          <a:xfrm>
            <a:off x="2755080" y="5760000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36" name="Рисунок 35"/>
          <p:cNvPicPr/>
          <p:nvPr/>
        </p:nvPicPr>
        <p:blipFill>
          <a:blip r:embed="rId5" cstate="print"/>
          <a:stretch/>
        </p:blipFill>
        <p:spPr>
          <a:xfrm>
            <a:off x="1600200" y="5040002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37" name="Рисунок 36"/>
          <p:cNvPicPr/>
          <p:nvPr/>
        </p:nvPicPr>
        <p:blipFill>
          <a:blip r:embed="rId5" cstate="print"/>
          <a:stretch/>
        </p:blipFill>
        <p:spPr>
          <a:xfrm>
            <a:off x="1152001" y="3960002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5" cstate="print"/>
          <a:stretch/>
        </p:blipFill>
        <p:spPr>
          <a:xfrm>
            <a:off x="2736001" y="5040002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39" name="Рисунок 38"/>
          <p:cNvPicPr/>
          <p:nvPr/>
        </p:nvPicPr>
        <p:blipFill>
          <a:blip r:embed="rId5" cstate="print"/>
          <a:stretch/>
        </p:blipFill>
        <p:spPr>
          <a:xfrm>
            <a:off x="1512001" y="5760000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40" name="Рисунок 39"/>
          <p:cNvPicPr/>
          <p:nvPr/>
        </p:nvPicPr>
        <p:blipFill>
          <a:blip r:embed="rId5" cstate="print"/>
          <a:stretch/>
        </p:blipFill>
        <p:spPr>
          <a:xfrm>
            <a:off x="1960200" y="4320000"/>
            <a:ext cx="343440" cy="431640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40"/>
          <p:cNvPicPr/>
          <p:nvPr/>
        </p:nvPicPr>
        <p:blipFill>
          <a:blip r:embed="rId5" cstate="print"/>
          <a:stretch/>
        </p:blipFill>
        <p:spPr>
          <a:xfrm>
            <a:off x="576001" y="5400000"/>
            <a:ext cx="343440" cy="431640"/>
          </a:xfrm>
          <a:prstGeom prst="rect">
            <a:avLst/>
          </a:prstGeom>
          <a:ln>
            <a:noFill/>
          </a:ln>
        </p:spPr>
      </p:pic>
      <p:sp>
        <p:nvSpPr>
          <p:cNvPr id="42" name="Line 4"/>
          <p:cNvSpPr/>
          <p:nvPr/>
        </p:nvSpPr>
        <p:spPr>
          <a:xfrm flipH="1">
            <a:off x="3079804" y="5256000"/>
            <a:ext cx="320400" cy="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43" name="Line 5"/>
          <p:cNvSpPr/>
          <p:nvPr/>
        </p:nvSpPr>
        <p:spPr>
          <a:xfrm flipH="1">
            <a:off x="2160000" y="3960000"/>
            <a:ext cx="2232000" cy="432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44" name="Line 6"/>
          <p:cNvSpPr/>
          <p:nvPr/>
        </p:nvSpPr>
        <p:spPr>
          <a:xfrm flipH="1">
            <a:off x="1296000" y="4392000"/>
            <a:ext cx="664200" cy="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45" name="Line 7"/>
          <p:cNvSpPr/>
          <p:nvPr/>
        </p:nvSpPr>
        <p:spPr>
          <a:xfrm flipH="1">
            <a:off x="991800" y="4392004"/>
            <a:ext cx="968400" cy="288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46" name="Line 8"/>
          <p:cNvSpPr/>
          <p:nvPr/>
        </p:nvSpPr>
        <p:spPr>
          <a:xfrm flipH="1">
            <a:off x="1440000" y="4392000"/>
            <a:ext cx="520200" cy="432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47" name="Line 9"/>
          <p:cNvSpPr/>
          <p:nvPr/>
        </p:nvSpPr>
        <p:spPr>
          <a:xfrm flipH="1">
            <a:off x="864000" y="5112004"/>
            <a:ext cx="288000" cy="360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48" name="Line 10"/>
          <p:cNvSpPr/>
          <p:nvPr/>
        </p:nvSpPr>
        <p:spPr>
          <a:xfrm>
            <a:off x="3600000" y="5400000"/>
            <a:ext cx="0" cy="432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49" name="Line 11"/>
          <p:cNvSpPr/>
          <p:nvPr/>
        </p:nvSpPr>
        <p:spPr>
          <a:xfrm>
            <a:off x="3600000" y="4680000"/>
            <a:ext cx="0" cy="432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50" name="Line 12"/>
          <p:cNvSpPr/>
          <p:nvPr/>
        </p:nvSpPr>
        <p:spPr>
          <a:xfrm flipH="1">
            <a:off x="1944000" y="5256000"/>
            <a:ext cx="864000" cy="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51" name="Line 13"/>
          <p:cNvSpPr/>
          <p:nvPr/>
        </p:nvSpPr>
        <p:spPr>
          <a:xfrm flipH="1">
            <a:off x="1800000" y="5400000"/>
            <a:ext cx="1008000" cy="432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52" name="Line 14"/>
          <p:cNvSpPr/>
          <p:nvPr/>
        </p:nvSpPr>
        <p:spPr>
          <a:xfrm flipH="1">
            <a:off x="2376000" y="5400000"/>
            <a:ext cx="504000" cy="432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53" name="Line 15"/>
          <p:cNvSpPr/>
          <p:nvPr/>
        </p:nvSpPr>
        <p:spPr>
          <a:xfrm flipH="1">
            <a:off x="3024000" y="5400000"/>
            <a:ext cx="504000" cy="432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56" name="Line 18"/>
          <p:cNvSpPr/>
          <p:nvPr/>
        </p:nvSpPr>
        <p:spPr>
          <a:xfrm>
            <a:off x="4392000" y="3960000"/>
            <a:ext cx="1080000" cy="432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57" name="Line 19"/>
          <p:cNvSpPr/>
          <p:nvPr/>
        </p:nvSpPr>
        <p:spPr>
          <a:xfrm>
            <a:off x="5472000" y="4680000"/>
            <a:ext cx="0" cy="432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58" name="Line 20"/>
          <p:cNvSpPr/>
          <p:nvPr/>
        </p:nvSpPr>
        <p:spPr>
          <a:xfrm>
            <a:off x="5472000" y="5400000"/>
            <a:ext cx="0" cy="432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59" name="Line 21"/>
          <p:cNvSpPr/>
          <p:nvPr/>
        </p:nvSpPr>
        <p:spPr>
          <a:xfrm>
            <a:off x="5616000" y="5400000"/>
            <a:ext cx="504000" cy="432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60" name="Line 22"/>
          <p:cNvSpPr/>
          <p:nvPr/>
        </p:nvSpPr>
        <p:spPr>
          <a:xfrm>
            <a:off x="5616000" y="5256000"/>
            <a:ext cx="432000" cy="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61" name="Line 23"/>
          <p:cNvSpPr/>
          <p:nvPr/>
        </p:nvSpPr>
        <p:spPr>
          <a:xfrm>
            <a:off x="6264000" y="5256000"/>
            <a:ext cx="936000" cy="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62" name="Line 24"/>
          <p:cNvSpPr/>
          <p:nvPr/>
        </p:nvSpPr>
        <p:spPr>
          <a:xfrm>
            <a:off x="6264000" y="5400000"/>
            <a:ext cx="360000" cy="432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63" name="Line 25"/>
          <p:cNvSpPr/>
          <p:nvPr/>
        </p:nvSpPr>
        <p:spPr>
          <a:xfrm>
            <a:off x="6264000" y="5328000"/>
            <a:ext cx="1008000" cy="504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64" name="Line 26"/>
          <p:cNvSpPr/>
          <p:nvPr/>
        </p:nvSpPr>
        <p:spPr>
          <a:xfrm>
            <a:off x="4392000" y="3960000"/>
            <a:ext cx="1728000" cy="432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65" name="Line 27"/>
          <p:cNvSpPr/>
          <p:nvPr/>
        </p:nvSpPr>
        <p:spPr>
          <a:xfrm flipH="1">
            <a:off x="2952000" y="3960000"/>
            <a:ext cx="1440000" cy="432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66" name="Line 28"/>
          <p:cNvSpPr/>
          <p:nvPr/>
        </p:nvSpPr>
        <p:spPr>
          <a:xfrm flipH="1">
            <a:off x="3600000" y="3960000"/>
            <a:ext cx="792000" cy="432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67" name="Line 29"/>
          <p:cNvSpPr/>
          <p:nvPr/>
        </p:nvSpPr>
        <p:spPr>
          <a:xfrm>
            <a:off x="4392000" y="3960000"/>
            <a:ext cx="2520000" cy="432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68" name="Line 30"/>
          <p:cNvSpPr/>
          <p:nvPr/>
        </p:nvSpPr>
        <p:spPr>
          <a:xfrm>
            <a:off x="7111800" y="4392000"/>
            <a:ext cx="664200" cy="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69" name="Line 31"/>
          <p:cNvSpPr/>
          <p:nvPr/>
        </p:nvSpPr>
        <p:spPr>
          <a:xfrm>
            <a:off x="7056000" y="4392000"/>
            <a:ext cx="720000" cy="432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70" name="Line 32"/>
          <p:cNvSpPr/>
          <p:nvPr/>
        </p:nvSpPr>
        <p:spPr>
          <a:xfrm>
            <a:off x="7056000" y="4392000"/>
            <a:ext cx="1080000" cy="216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71" name="Line 33"/>
          <p:cNvSpPr/>
          <p:nvPr/>
        </p:nvSpPr>
        <p:spPr>
          <a:xfrm>
            <a:off x="7920000" y="5112004"/>
            <a:ext cx="360000" cy="360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72" name="CustomShape 34"/>
          <p:cNvSpPr/>
          <p:nvPr/>
        </p:nvSpPr>
        <p:spPr>
          <a:xfrm>
            <a:off x="1656000" y="3672001"/>
            <a:ext cx="18036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" name="CustomShape 35"/>
          <p:cNvSpPr/>
          <p:nvPr/>
        </p:nvSpPr>
        <p:spPr>
          <a:xfrm>
            <a:off x="1187624" y="3429000"/>
            <a:ext cx="150012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63" tIns="44982" rIns="89963" bIns="44982"/>
          <a:lstStyle/>
          <a:p>
            <a:r>
              <a:rPr lang="ru-RU" b="1" dirty="0">
                <a:solidFill>
                  <a:prstClr val="black"/>
                </a:solidFill>
              </a:rPr>
              <a:t>Сеть </a:t>
            </a:r>
            <a:r>
              <a:rPr lang="ru-RU" b="1" dirty="0" smtClean="0">
                <a:solidFill>
                  <a:prstClr val="black"/>
                </a:solidFill>
              </a:rPr>
              <a:t>RF-PLC</a:t>
            </a:r>
            <a:endParaRPr b="1" dirty="0">
              <a:solidFill>
                <a:prstClr val="black"/>
              </a:solidFill>
            </a:endParaRPr>
          </a:p>
        </p:txBody>
      </p:sp>
      <p:sp>
        <p:nvSpPr>
          <p:cNvPr id="74" name="CustomShape 36"/>
          <p:cNvSpPr/>
          <p:nvPr/>
        </p:nvSpPr>
        <p:spPr>
          <a:xfrm>
            <a:off x="7092280" y="3356992"/>
            <a:ext cx="150012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63" tIns="44982" rIns="89963" bIns="44982"/>
          <a:lstStyle/>
          <a:p>
            <a:r>
              <a:rPr lang="ru-RU" b="1" dirty="0">
                <a:solidFill>
                  <a:prstClr val="black"/>
                </a:solidFill>
              </a:rPr>
              <a:t>Сеть </a:t>
            </a:r>
            <a:r>
              <a:rPr lang="ru-RU" b="1" dirty="0" smtClean="0">
                <a:solidFill>
                  <a:prstClr val="black"/>
                </a:solidFill>
              </a:rPr>
              <a:t>RF-PLC</a:t>
            </a:r>
            <a:endParaRPr b="1" dirty="0">
              <a:solidFill>
                <a:prstClr val="black"/>
              </a:solidFill>
            </a:endParaRPr>
          </a:p>
        </p:txBody>
      </p:sp>
      <p:sp>
        <p:nvSpPr>
          <p:cNvPr id="75" name="CustomShape 37"/>
          <p:cNvSpPr/>
          <p:nvPr/>
        </p:nvSpPr>
        <p:spPr>
          <a:xfrm>
            <a:off x="1960200" y="1368000"/>
            <a:ext cx="1783800" cy="216000"/>
          </a:xfrm>
          <a:prstGeom prst="leftRightArrow">
            <a:avLst>
              <a:gd name="adj1" fmla="val 4300"/>
              <a:gd name="adj2" fmla="val 5400"/>
            </a:avLst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" name="CustomShape 38"/>
          <p:cNvSpPr/>
          <p:nvPr/>
        </p:nvSpPr>
        <p:spPr>
          <a:xfrm>
            <a:off x="5040000" y="1368000"/>
            <a:ext cx="1728000" cy="216000"/>
          </a:xfrm>
          <a:prstGeom prst="leftRightArrow">
            <a:avLst>
              <a:gd name="adj1" fmla="val 4300"/>
              <a:gd name="adj2" fmla="val 5400"/>
            </a:avLst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TextShape 40"/>
          <p:cNvSpPr txBox="1"/>
          <p:nvPr/>
        </p:nvSpPr>
        <p:spPr>
          <a:xfrm>
            <a:off x="4788024" y="836712"/>
            <a:ext cx="1078328" cy="346320"/>
          </a:xfrm>
          <a:prstGeom prst="rect">
            <a:avLst/>
          </a:prstGeom>
          <a:noFill/>
          <a:ln>
            <a:noFill/>
          </a:ln>
        </p:spPr>
        <p:txBody>
          <a:bodyPr lIns="89963" tIns="44982" rIns="89963" bIns="44982"/>
          <a:lstStyle/>
          <a:p>
            <a:r>
              <a:rPr lang="ru-RU" dirty="0">
                <a:solidFill>
                  <a:prstClr val="black"/>
                </a:solidFill>
              </a:rPr>
              <a:t>Сервер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TextShape 41"/>
          <p:cNvSpPr txBox="1"/>
          <p:nvPr/>
        </p:nvSpPr>
        <p:spPr>
          <a:xfrm>
            <a:off x="6238440" y="1957680"/>
            <a:ext cx="2617560" cy="346320"/>
          </a:xfrm>
          <a:prstGeom prst="rect">
            <a:avLst/>
          </a:prstGeom>
          <a:noFill/>
          <a:ln>
            <a:noFill/>
          </a:ln>
        </p:spPr>
        <p:txBody>
          <a:bodyPr lIns="89963" tIns="44982" rIns="89963" bIns="44982"/>
          <a:lstStyle/>
          <a:p>
            <a:r>
              <a:rPr lang="ru-RU">
                <a:solidFill>
                  <a:prstClr val="black"/>
                </a:solidFill>
              </a:rPr>
              <a:t>Клиентский компьютер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79" name="TextShape 42"/>
          <p:cNvSpPr txBox="1"/>
          <p:nvPr/>
        </p:nvSpPr>
        <p:spPr>
          <a:xfrm>
            <a:off x="288000" y="1894320"/>
            <a:ext cx="2617560" cy="346320"/>
          </a:xfrm>
          <a:prstGeom prst="rect">
            <a:avLst/>
          </a:prstGeom>
          <a:noFill/>
          <a:ln>
            <a:noFill/>
          </a:ln>
        </p:spPr>
        <p:txBody>
          <a:bodyPr lIns="89963" tIns="44982" rIns="89963" bIns="44982"/>
          <a:lstStyle/>
          <a:p>
            <a:r>
              <a:rPr lang="ru-RU" dirty="0">
                <a:solidFill>
                  <a:prstClr val="black"/>
                </a:solidFill>
              </a:rPr>
              <a:t>Клиентский компьютер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CustomShape 36"/>
          <p:cNvSpPr/>
          <p:nvPr/>
        </p:nvSpPr>
        <p:spPr>
          <a:xfrm>
            <a:off x="5051880" y="2864884"/>
            <a:ext cx="150012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63" tIns="44982" rIns="89963" bIns="44982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CustomShape 36"/>
          <p:cNvSpPr/>
          <p:nvPr/>
        </p:nvSpPr>
        <p:spPr>
          <a:xfrm>
            <a:off x="4788024" y="3429000"/>
            <a:ext cx="1964233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63" tIns="44982" rIns="89963" bIns="44982"/>
          <a:lstStyle/>
          <a:p>
            <a:r>
              <a:rPr lang="ru-RU" dirty="0" smtClean="0">
                <a:solidFill>
                  <a:prstClr val="black"/>
                </a:solidFill>
              </a:rPr>
              <a:t>УСПД - МКС</a:t>
            </a:r>
            <a:endParaRPr dirty="0">
              <a:solidFill>
                <a:prstClr val="black"/>
              </a:solidFill>
            </a:endParaRPr>
          </a:p>
        </p:txBody>
      </p:sp>
      <p:cxnSp>
        <p:nvCxnSpPr>
          <p:cNvPr id="82" name="Прямая со стрелкой 81"/>
          <p:cNvCxnSpPr/>
          <p:nvPr/>
        </p:nvCxnSpPr>
        <p:spPr>
          <a:xfrm>
            <a:off x="4294800" y="2158920"/>
            <a:ext cx="0" cy="705960"/>
          </a:xfrm>
          <a:prstGeom prst="straightConnector1">
            <a:avLst/>
          </a:prstGeom>
          <a:ln w="28575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3749713" y="2367531"/>
            <a:ext cx="605931" cy="307777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GSM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260420" y="2460156"/>
            <a:ext cx="826200" cy="307777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GPRS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851920" y="6021288"/>
            <a:ext cx="1428588" cy="369296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Сеть 0,4 </a:t>
            </a:r>
            <a:r>
              <a:rPr lang="ru-RU" b="1" dirty="0" err="1">
                <a:solidFill>
                  <a:srgbClr val="002060"/>
                </a:solidFill>
              </a:rPr>
              <a:t>кВ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5" name="Облако 84"/>
          <p:cNvSpPr/>
          <p:nvPr/>
        </p:nvSpPr>
        <p:spPr>
          <a:xfrm>
            <a:off x="2699792" y="1916832"/>
            <a:ext cx="3456384" cy="1512168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блако 85"/>
          <p:cNvSpPr/>
          <p:nvPr/>
        </p:nvSpPr>
        <p:spPr>
          <a:xfrm rot="650852">
            <a:off x="386573" y="3747766"/>
            <a:ext cx="4180183" cy="2877244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блако 86"/>
          <p:cNvSpPr/>
          <p:nvPr/>
        </p:nvSpPr>
        <p:spPr>
          <a:xfrm rot="20949148" flipH="1">
            <a:off x="4592856" y="3724302"/>
            <a:ext cx="4180183" cy="291426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/>
          <p:nvPr/>
        </p:nvPicPr>
        <p:blipFill>
          <a:blip r:embed="rId6" cstate="print"/>
          <a:stretch/>
        </p:blipFill>
        <p:spPr>
          <a:xfrm>
            <a:off x="3168000" y="720004"/>
            <a:ext cx="2375280" cy="1484860"/>
          </a:xfrm>
          <a:prstGeom prst="rect">
            <a:avLst/>
          </a:prstGeom>
          <a:ln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4" cstate="print"/>
          <a:stretch/>
        </p:blipFill>
        <p:spPr>
          <a:xfrm>
            <a:off x="3960000" y="2952000"/>
            <a:ext cx="600840" cy="717480"/>
          </a:xfrm>
          <a:prstGeom prst="rect">
            <a:avLst/>
          </a:prstGeom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4" cstate="print"/>
          <a:stretch/>
        </p:blipFill>
        <p:spPr>
          <a:xfrm>
            <a:off x="4294800" y="3168000"/>
            <a:ext cx="600840" cy="717480"/>
          </a:xfrm>
          <a:prstGeom prst="rect">
            <a:avLst/>
          </a:prstGeom>
          <a:ln>
            <a:noFill/>
          </a:ln>
        </p:spPr>
      </p:pic>
      <p:sp>
        <p:nvSpPr>
          <p:cNvPr id="88" name="TextShape 42"/>
          <p:cNvSpPr txBox="1"/>
          <p:nvPr/>
        </p:nvSpPr>
        <p:spPr>
          <a:xfrm>
            <a:off x="0" y="692696"/>
            <a:ext cx="1907704" cy="346320"/>
          </a:xfrm>
          <a:prstGeom prst="rect">
            <a:avLst/>
          </a:prstGeom>
          <a:noFill/>
          <a:ln>
            <a:noFill/>
          </a:ln>
        </p:spPr>
        <p:txBody>
          <a:bodyPr lIns="89963" tIns="44982" rIns="89963" bIns="44982"/>
          <a:lstStyle/>
          <a:p>
            <a:r>
              <a:rPr lang="ru-RU" dirty="0" smtClean="0">
                <a:solidFill>
                  <a:srgbClr val="FF0000"/>
                </a:solidFill>
              </a:rPr>
              <a:t>Верхний уровень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90" name="TextShape 42"/>
          <p:cNvSpPr txBox="1"/>
          <p:nvPr/>
        </p:nvSpPr>
        <p:spPr>
          <a:xfrm>
            <a:off x="0" y="2996952"/>
            <a:ext cx="1907704" cy="346320"/>
          </a:xfrm>
          <a:prstGeom prst="rect">
            <a:avLst/>
          </a:prstGeom>
          <a:noFill/>
          <a:ln>
            <a:noFill/>
          </a:ln>
        </p:spPr>
        <p:txBody>
          <a:bodyPr lIns="89963" tIns="44982" rIns="89963" bIns="44982"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Средний уровень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1" name="TextShape 42"/>
          <p:cNvSpPr txBox="1"/>
          <p:nvPr/>
        </p:nvSpPr>
        <p:spPr>
          <a:xfrm>
            <a:off x="0" y="6381328"/>
            <a:ext cx="1907704" cy="346320"/>
          </a:xfrm>
          <a:prstGeom prst="rect">
            <a:avLst/>
          </a:prstGeom>
          <a:noFill/>
          <a:ln>
            <a:noFill/>
          </a:ln>
        </p:spPr>
        <p:txBody>
          <a:bodyPr lIns="89963" tIns="44982" rIns="89963" bIns="44982"/>
          <a:lstStyle/>
          <a:p>
            <a:r>
              <a:rPr lang="ru-RU" dirty="0" smtClean="0">
                <a:solidFill>
                  <a:srgbClr val="00B050"/>
                </a:solidFill>
              </a:rPr>
              <a:t>Нижний уровень</a:t>
            </a:r>
            <a:endParaRPr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15461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268760"/>
            <a:ext cx="8640960" cy="4893611"/>
          </a:xfrm>
          <a:prstGeom prst="rect">
            <a:avLst/>
          </a:prstGeom>
        </p:spPr>
        <p:txBody>
          <a:bodyPr wrap="square" lIns="91400" tIns="45702" rIns="91400" bIns="45702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Основная задача АИИС КУЭ – </a:t>
            </a:r>
          </a:p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Сбор данных по потребленной электроэнергии с абонентов в автоматическом режиме.</a:t>
            </a:r>
          </a:p>
          <a:p>
            <a:pPr algn="ctr"/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Решение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вопросов сведения небаланса по ТП до уровня не более 5%, т.е. сведения коммерческих потерь почти до нуля.</a:t>
            </a:r>
          </a:p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Облегчить задачу обслуживающего персонала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для выявления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хищения электроэнергии в процессе эксплуатации системы.	</a:t>
            </a:r>
          </a:p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50410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916832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Одна из задач которая ставиться ПАО «РОССЕТИ» - чтобы приборы выпускаемые различными производителями были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интероперабельными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 т.е. взаимозаменяемыми при замене прибора учета в АИИС КУЭ.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20482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6064" y="360040"/>
            <a:ext cx="2664296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400" dirty="0" smtClean="0"/>
              <a:t>Типовые требования АИИС  КУЭ</a:t>
            </a:r>
            <a:endParaRPr lang="ru-RU" sz="1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0616" y="1541785"/>
            <a:ext cx="2695151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769" y="1109738"/>
            <a:ext cx="257969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389" y="677689"/>
            <a:ext cx="1794395" cy="251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48" y="673295"/>
            <a:ext cx="2448272" cy="346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36" name="Picture 4" descr="D:\Обмен\Cert_RIM_RIM_489-23_2015_10_0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2" y="3456384"/>
            <a:ext cx="2115485" cy="29986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1944216" y="2592288"/>
            <a:ext cx="648072" cy="720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214784" y="673295"/>
            <a:ext cx="0" cy="2521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4608512" y="1145300"/>
            <a:ext cx="41952" cy="1692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832648" y="3024336"/>
            <a:ext cx="1008112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1944216" y="2664296"/>
            <a:ext cx="2016224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76269"/>
            <a:ext cx="1877668" cy="278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Прямая со стрелкой 26"/>
          <p:cNvCxnSpPr/>
          <p:nvPr/>
        </p:nvCxnSpPr>
        <p:spPr>
          <a:xfrm flipH="1">
            <a:off x="5112568" y="3744416"/>
            <a:ext cx="1728192" cy="108012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 flipV="1">
            <a:off x="2376264" y="5393899"/>
            <a:ext cx="1800200" cy="43874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6222431" y="5085184"/>
            <a:ext cx="24706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Стандарт предприятия </a:t>
            </a:r>
          </a:p>
          <a:p>
            <a:pPr algn="ctr"/>
            <a:r>
              <a:rPr lang="ru-RU" dirty="0" smtClean="0"/>
              <a:t>по протоколу обмена </a:t>
            </a:r>
          </a:p>
          <a:p>
            <a:pPr algn="ctr"/>
            <a:r>
              <a:rPr lang="ru-RU" dirty="0" smtClean="0"/>
              <a:t> </a:t>
            </a:r>
            <a:r>
              <a:rPr lang="en-US" dirty="0" smtClean="0"/>
              <a:t>DLMS</a:t>
            </a:r>
            <a:r>
              <a:rPr lang="ru-RU" dirty="0" smtClean="0"/>
              <a:t>/</a:t>
            </a:r>
            <a:r>
              <a:rPr lang="en-US" dirty="0" smtClean="0"/>
              <a:t>COSEM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 rot="810438">
            <a:off x="2401257" y="5548672"/>
            <a:ext cx="1311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Аттестация</a:t>
            </a:r>
            <a:r>
              <a:rPr lang="en-US" dirty="0" smtClean="0"/>
              <a:t> </a:t>
            </a:r>
            <a:endParaRPr lang="ru-RU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1584176" y="576064"/>
            <a:ext cx="720080" cy="288032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3419872" y="188640"/>
            <a:ext cx="3528392" cy="954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400" dirty="0" smtClean="0"/>
              <a:t>Типовые требования к ПУ по:</a:t>
            </a:r>
          </a:p>
          <a:p>
            <a:pPr>
              <a:buFontTx/>
              <a:buChar char="-"/>
            </a:pPr>
            <a:r>
              <a:rPr lang="ru-RU" sz="1400" dirty="0" smtClean="0"/>
              <a:t> метрологии;</a:t>
            </a:r>
          </a:p>
          <a:p>
            <a:pPr>
              <a:buFontTx/>
              <a:buChar char="-"/>
            </a:pPr>
            <a:r>
              <a:rPr lang="ru-RU" sz="1400" dirty="0" smtClean="0"/>
              <a:t> функциональным  возможностям;</a:t>
            </a:r>
          </a:p>
          <a:p>
            <a:pPr>
              <a:buFontTx/>
              <a:buChar char="-"/>
            </a:pPr>
            <a:r>
              <a:rPr lang="ru-RU" sz="1400" dirty="0" smtClean="0"/>
              <a:t> протоколам обмена.</a:t>
            </a:r>
            <a:endParaRPr lang="ru-RU" sz="1400" dirty="0"/>
          </a:p>
        </p:txBody>
      </p:sp>
      <p:cxnSp>
        <p:nvCxnSpPr>
          <p:cNvPr id="29" name="Прямая со стрелкой 28"/>
          <p:cNvCxnSpPr/>
          <p:nvPr/>
        </p:nvCxnSpPr>
        <p:spPr>
          <a:xfrm flipH="1">
            <a:off x="2987824" y="908720"/>
            <a:ext cx="504056" cy="36004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4788024" y="1124744"/>
            <a:ext cx="216024" cy="43204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 flipV="1">
            <a:off x="7668344" y="3861048"/>
            <a:ext cx="216024" cy="1296144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1547664" y="6119336"/>
            <a:ext cx="26460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Сертификационное ПО </a:t>
            </a:r>
            <a:r>
              <a:rPr lang="en-US" sz="1400" b="1" dirty="0" smtClean="0"/>
              <a:t>DLMS</a:t>
            </a:r>
            <a:r>
              <a:rPr lang="ru-RU" sz="1400" b="1" dirty="0" smtClean="0"/>
              <a:t>/С</a:t>
            </a:r>
            <a:r>
              <a:rPr lang="en-US" sz="1400" b="1" dirty="0" smtClean="0"/>
              <a:t>OSEM </a:t>
            </a:r>
            <a:r>
              <a:rPr lang="ru-RU" sz="1400" b="1" dirty="0" smtClean="0"/>
              <a:t>  </a:t>
            </a:r>
            <a:endParaRPr lang="en-US" sz="1400" b="1" dirty="0" smtClean="0"/>
          </a:p>
          <a:p>
            <a:pPr algn="ctr"/>
            <a:r>
              <a:rPr lang="ru-RU" sz="1400" b="1" dirty="0" smtClean="0"/>
              <a:t>  </a:t>
            </a:r>
            <a:r>
              <a:rPr lang="en-US" sz="1400" b="1" dirty="0" smtClean="0"/>
              <a:t> Conformance Test Tool</a:t>
            </a:r>
            <a:endParaRPr lang="ru-RU" sz="1400" b="1" dirty="0"/>
          </a:p>
        </p:txBody>
      </p:sp>
    </p:spTree>
    <p:extLst>
      <p:ext uri="{BB962C8B-B14F-4D97-AF65-F5344CB8AC3E}">
        <p14:creationId xmlns="" xmlns:p14="http://schemas.microsoft.com/office/powerpoint/2010/main" val="11693400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2541</TotalTime>
  <Words>1398</Words>
  <Application>Microsoft Office PowerPoint</Application>
  <PresentationFormat>Экран (4:3)</PresentationFormat>
  <Paragraphs>358</Paragraphs>
  <Slides>38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Тема Office</vt:lpstr>
      <vt:lpstr>Office Theme</vt:lpstr>
      <vt:lpstr>1_Office Theme</vt:lpstr>
      <vt:lpstr>1_Тема Office</vt:lpstr>
      <vt:lpstr>2_Тема Office</vt:lpstr>
      <vt:lpstr>CorelDRAW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Порватов Сергей Павлович</dc:creator>
  <cp:lastModifiedBy>ПСП</cp:lastModifiedBy>
  <cp:revision>189</cp:revision>
  <dcterms:created xsi:type="dcterms:W3CDTF">2016-04-15T09:54:03Z</dcterms:created>
  <dcterms:modified xsi:type="dcterms:W3CDTF">2016-07-13T15:21:13Z</dcterms:modified>
</cp:coreProperties>
</file>